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310" r:id="rId12"/>
    <p:sldId id="311" r:id="rId13"/>
    <p:sldId id="312" r:id="rId14"/>
    <p:sldId id="308" r:id="rId15"/>
    <p:sldId id="305" r:id="rId16"/>
    <p:sldId id="278" r:id="rId17"/>
    <p:sldId id="277" r:id="rId18"/>
    <p:sldId id="304" r:id="rId19"/>
    <p:sldId id="279" r:id="rId20"/>
    <p:sldId id="280" r:id="rId21"/>
    <p:sldId id="315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3" r:id="rId36"/>
    <p:sldId id="295" r:id="rId37"/>
    <p:sldId id="296" r:id="rId38"/>
    <p:sldId id="297" r:id="rId39"/>
    <p:sldId id="316" r:id="rId40"/>
    <p:sldId id="322" r:id="rId41"/>
    <p:sldId id="321" r:id="rId42"/>
    <p:sldId id="323" r:id="rId43"/>
    <p:sldId id="324" r:id="rId44"/>
    <p:sldId id="325" r:id="rId45"/>
    <p:sldId id="326" r:id="rId46"/>
    <p:sldId id="332" r:id="rId47"/>
    <p:sldId id="333" r:id="rId48"/>
    <p:sldId id="328" r:id="rId49"/>
    <p:sldId id="331" r:id="rId50"/>
    <p:sldId id="309" r:id="rId51"/>
    <p:sldId id="327" r:id="rId52"/>
    <p:sldId id="319" r:id="rId53"/>
    <p:sldId id="330" r:id="rId54"/>
    <p:sldId id="298" r:id="rId55"/>
    <p:sldId id="313" r:id="rId56"/>
    <p:sldId id="299" r:id="rId57"/>
    <p:sldId id="300" r:id="rId58"/>
    <p:sldId id="301" r:id="rId59"/>
    <p:sldId id="302" r:id="rId60"/>
    <p:sldId id="303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  <p:cmAuthor id="2" name="정 혜수" initials="정혜" lastIdx="1" clrIdx="1">
    <p:extLst>
      <p:ext uri="{19B8F6BF-5375-455C-9EA6-DF929625EA0E}">
        <p15:presenceInfo xmlns:p15="http://schemas.microsoft.com/office/powerpoint/2012/main" userId="d64c5056e2f405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4A6A"/>
    <a:srgbClr val="F2F2F2"/>
    <a:srgbClr val="00B0F0"/>
    <a:srgbClr val="FFC000"/>
    <a:srgbClr val="FB9997"/>
    <a:srgbClr val="5C8E3A"/>
    <a:srgbClr val="76B54B"/>
    <a:srgbClr val="E3DE00"/>
    <a:srgbClr val="7B7B7B"/>
    <a:srgbClr val="C4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5" autoAdjust="0"/>
    <p:restoredTop sz="79187" autoAdjust="0"/>
  </p:normalViewPr>
  <p:slideViewPr>
    <p:cSldViewPr snapToGrid="0">
      <p:cViewPr varScale="1">
        <p:scale>
          <a:sx n="94" d="100"/>
          <a:sy n="94" d="100"/>
        </p:scale>
        <p:origin x="110" y="192"/>
      </p:cViewPr>
      <p:guideLst>
        <p:guide orient="horz" pos="2157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9" d="100"/>
        <a:sy n="79" d="100"/>
      </p:scale>
      <p:origin x="0" y="-78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DBFF32E-A26D-429E-B1A2-9D0633C064F1}" type="datetime1">
              <a:rPr lang="ko-KR" altLang="en-US"/>
              <a:pPr lvl="0">
                <a:defRPr/>
              </a:pPr>
              <a:t>2019-05-15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53A4C6C-3E16-4492-B7B2-8D46C6F4A94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53303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168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추천이유</a:t>
            </a:r>
          </a:p>
          <a:p>
            <a:pPr lvl="0">
              <a:defRPr/>
            </a:pPr>
            <a:r>
              <a:rPr lang="ko-KR" altLang="en-US"/>
              <a:t>저자가 엔시소프트에서 근무 경험을 바탕으로 적어 하둡을 사용하는데 있어 핵심정리를 잘하였다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다양한 샘플 코드와 실행 결과를 넣어 다른 </a:t>
            </a:r>
            <a:r>
              <a:rPr lang="en-US" altLang="ko-KR"/>
              <a:t>Sql</a:t>
            </a:r>
            <a:r>
              <a:rPr lang="ko-KR" altLang="en-US"/>
              <a:t>과 달리 글을 많이 줄이고 실습을 강조하여 지필을 하였다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초보자 다음단계 중급자 단계가 배우는 단계로 </a:t>
            </a:r>
            <a:r>
              <a:rPr lang="en-US" altLang="ko-KR"/>
              <a:t>MySQL </a:t>
            </a:r>
            <a:r>
              <a:rPr lang="ko-KR" altLang="en-US"/>
              <a:t>연결도 가능하다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057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253A4C6C-3E16-4492-B7B2-8D46C6F4A94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5837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58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58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16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61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4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0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2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77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04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89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3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conda.com/download/" TargetMode="External"/><Relationship Id="rId5" Type="http://schemas.openxmlformats.org/officeDocument/2006/relationships/image" Target="../media/image19.png"/><Relationship Id="rId4" Type="http://schemas.openxmlformats.org/officeDocument/2006/relationships/hyperlink" Target="https://www.pytho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kamikoon.tistory.com/156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hyperlink" Target="https://data.kma.go.kr/cmmn/main.d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irkorea.or.kr/web/sidoCompareAir?itemCode=10003&amp;pMENU_NO=103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s://www.data.go.kr/dataset/15028050/fileData.do" TargetMode="External"/><Relationship Id="rId10" Type="http://schemas.openxmlformats.org/officeDocument/2006/relationships/image" Target="../media/image15.jpe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ather.go.kr/weather/lifenindustry/li_asset/HELP/basic/help_02_01.js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www.yna.co.kr/view/AKR2018060115520001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://weather.naver.com/" TargetMode="External"/><Relationship Id="rId4" Type="http://schemas.openxmlformats.org/officeDocument/2006/relationships/hyperlink" Target="https://news.naver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ooks.tistory.com/81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kma.go.kr/data/grnd/selectAsosRltmList.do?pgmNo=36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airkorea.or.kr/index" TargetMode="External"/><Relationship Id="rId12" Type="http://schemas.openxmlformats.org/officeDocument/2006/relationships/hyperlink" Target="https://www.yna.co.kr/view/AKR2018060115520001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oj6DI3PvAr0//" TargetMode="External"/><Relationship Id="rId11" Type="http://schemas.openxmlformats.org/officeDocument/2006/relationships/hyperlink" Target="http://forecast.nhis.or.kr/menu.do" TargetMode="External"/><Relationship Id="rId5" Type="http://schemas.openxmlformats.org/officeDocument/2006/relationships/hyperlink" Target="https://developer.android.com/studio/?hl=ko" TargetMode="External"/><Relationship Id="rId10" Type="http://schemas.openxmlformats.org/officeDocument/2006/relationships/hyperlink" Target="https://terms.naver.com/entry.nhn?docId=3389438&amp;cid=47340&amp;categoryId=47340" TargetMode="External"/><Relationship Id="rId4" Type="http://schemas.openxmlformats.org/officeDocument/2006/relationships/hyperlink" Target="http://www.mohw.go.kr/react/index.jsp%20/" TargetMode="External"/><Relationship Id="rId9" Type="http://schemas.openxmlformats.org/officeDocument/2006/relationships/hyperlink" Target="https://www.sedaily.com/NewsView/1OIBYC9Z3R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lnight5/D.Pteam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3100122" y="0"/>
            <a:ext cx="5916682" cy="3551002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3154751" y="4050517"/>
            <a:ext cx="6022337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전국 시도별 천식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위험지수 </a:t>
            </a:r>
            <a:endParaRPr lang="en-US" altLang="ko-KR" sz="3200" b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32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알림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서비스</a:t>
            </a:r>
            <a:r>
              <a:rPr lang="ko-KR" altLang="en-US" sz="2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  </a:t>
            </a:r>
            <a:endParaRPr lang="en-US" altLang="ko-KR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1082338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안효근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3131969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김연수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181600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임정준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76" name="모서리가 둥근 직사각형 65"/>
          <p:cNvSpPr/>
          <p:nvPr/>
        </p:nvSpPr>
        <p:spPr>
          <a:xfrm>
            <a:off x="7294077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정혜수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77" name="모서리가 둥근 직사각형 65"/>
          <p:cNvSpPr/>
          <p:nvPr/>
        </p:nvSpPr>
        <p:spPr>
          <a:xfrm>
            <a:off x="9378261" y="6083078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김현구</a:t>
            </a:r>
            <a:endParaRPr lang="ko-KR" altLang="en-US" sz="1400" b="1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252922" y="3625155"/>
            <a:ext cx="1686155" cy="65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5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D.P </a:t>
            </a:r>
            <a:r>
              <a:rPr lang="ko-KR" altLang="en-US" sz="25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조</a:t>
            </a:r>
            <a:endParaRPr lang="ko-KR" altLang="en-US" sz="2500" b="1" dirty="0">
              <a:solidFill>
                <a:srgbClr val="00B05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008402" y="4296336"/>
            <a:ext cx="3111880" cy="2146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과 목 명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r>
              <a:rPr lang="ko-KR" altLang="en-US" sz="1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산학캡스톤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디자인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1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담당 교수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정 현 숙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발표자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김 연 수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발표일 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: 2019 05 </a:t>
            </a:r>
            <a:r>
              <a:rPr lang="en-US" altLang="ko-KR" sz="1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16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22" y="6443078"/>
            <a:ext cx="1766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smtClean="0"/>
              <a:t>2019/05/16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4166" y="368407"/>
            <a:ext cx="6123667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5-1)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프로그램 설치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933306" y="1642773"/>
            <a:ext cx="1676636" cy="1676636"/>
            <a:chOff x="-4478535" y="1612260"/>
            <a:chExt cx="2340000" cy="2340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A366E00-A1D0-4DCB-B108-C027F6120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4163683" y="2223197"/>
              <a:ext cx="1761763" cy="7061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057873" y="2907471"/>
              <a:ext cx="1631578" cy="902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파이썬 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3.7.3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A0F84B-FE97-49D5-82AE-500DC33B7BBF}"/>
              </a:ext>
            </a:extLst>
          </p:cNvPr>
          <p:cNvSpPr txBox="1"/>
          <p:nvPr/>
        </p:nvSpPr>
        <p:spPr>
          <a:xfrm>
            <a:off x="3181536" y="2017675"/>
            <a:ext cx="597629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/>
              <a:t>1. </a:t>
            </a:r>
            <a:r>
              <a:rPr lang="ko-KR" altLang="en-US" sz="1900" dirty="0"/>
              <a:t>홈페이지</a:t>
            </a:r>
            <a:r>
              <a:rPr lang="en-US" altLang="ko-KR" sz="1900" dirty="0"/>
              <a:t>(</a:t>
            </a:r>
            <a:r>
              <a:rPr lang="en-US" altLang="ko-KR" sz="1900" dirty="0">
                <a:hlinkClick r:id="rId4"/>
              </a:rPr>
              <a:t>https://www.python.org/</a:t>
            </a:r>
            <a:r>
              <a:rPr lang="en-US" altLang="ko-KR" sz="1900" dirty="0"/>
              <a:t> )</a:t>
            </a:r>
            <a:r>
              <a:rPr lang="ko-KR" altLang="en-US" sz="1900" dirty="0"/>
              <a:t>에 들어간다</a:t>
            </a:r>
            <a:r>
              <a:rPr lang="en-US" altLang="ko-KR" sz="1900" dirty="0"/>
              <a:t>..</a:t>
            </a:r>
          </a:p>
          <a:p>
            <a:r>
              <a:rPr lang="en-US" altLang="ko-KR" sz="1900" dirty="0"/>
              <a:t>2. </a:t>
            </a:r>
            <a:r>
              <a:rPr lang="ko-KR" altLang="en-US" sz="1900" dirty="0"/>
              <a:t>홈페이지에서  </a:t>
            </a:r>
            <a:r>
              <a:rPr lang="en-US" altLang="ko-KR" sz="1900" dirty="0"/>
              <a:t>Download</a:t>
            </a:r>
            <a:r>
              <a:rPr lang="ko-KR" altLang="en-US" sz="1900" dirty="0"/>
              <a:t>를 클릭한다</a:t>
            </a:r>
            <a:r>
              <a:rPr lang="en-US" altLang="ko-KR" sz="1900" dirty="0"/>
              <a:t>.</a:t>
            </a:r>
          </a:p>
          <a:p>
            <a:r>
              <a:rPr lang="en-US" altLang="ko-KR" sz="1900" dirty="0"/>
              <a:t>3. </a:t>
            </a:r>
            <a:r>
              <a:rPr lang="ko-KR" altLang="en-US" sz="1900" dirty="0"/>
              <a:t>실행하여 프로그램을 풀어준다</a:t>
            </a:r>
            <a:r>
              <a:rPr lang="en-US" altLang="ko-KR" sz="1900" dirty="0"/>
              <a:t>.</a:t>
            </a:r>
            <a:endParaRPr lang="ko-KR" altLang="en-US" sz="19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4A59B5-DC78-418C-AE3E-3D995922E25E}"/>
              </a:ext>
            </a:extLst>
          </p:cNvPr>
          <p:cNvGrpSpPr/>
          <p:nvPr/>
        </p:nvGrpSpPr>
        <p:grpSpPr>
          <a:xfrm>
            <a:off x="954900" y="3706632"/>
            <a:ext cx="1676636" cy="1676636"/>
            <a:chOff x="8653448" y="1484051"/>
            <a:chExt cx="2185021" cy="218502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D98EF5D-6185-4B6F-90C9-F2B25533F5FD}"/>
                </a:ext>
              </a:extLst>
            </p:cNvPr>
            <p:cNvSpPr/>
            <p:nvPr/>
          </p:nvSpPr>
          <p:spPr>
            <a:xfrm>
              <a:off x="8653448" y="1484051"/>
              <a:ext cx="2185021" cy="2185021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55E0F8-AE46-40D4-A1D7-58FBD7D1C0F9}"/>
                </a:ext>
              </a:extLst>
            </p:cNvPr>
            <p:cNvSpPr txBox="1"/>
            <p:nvPr/>
          </p:nvSpPr>
          <p:spPr>
            <a:xfrm>
              <a:off x="9008228" y="2807860"/>
              <a:ext cx="1523518" cy="842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아나콘다 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3.6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0" name="Picture 2" descr="C:\Users\Administrator\Desktop\R1280x0.png">
              <a:extLst>
                <a:ext uri="{FF2B5EF4-FFF2-40B4-BE49-F238E27FC236}">
                  <a16:creationId xmlns:a16="http://schemas.microsoft.com/office/drawing/2014/main" id="{737DEF06-9B37-4E8D-ADAD-AF42AFD33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906" y="1878572"/>
              <a:ext cx="1556724" cy="906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51A673-CF97-482C-B112-B82A8E06E2A1}"/>
              </a:ext>
            </a:extLst>
          </p:cNvPr>
          <p:cNvSpPr txBox="1"/>
          <p:nvPr/>
        </p:nvSpPr>
        <p:spPr>
          <a:xfrm>
            <a:off x="3181536" y="3757152"/>
            <a:ext cx="7826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</a:t>
            </a:r>
            <a:r>
              <a:rPr lang="en-US" altLang="ko-KR" dirty="0"/>
              <a:t>(</a:t>
            </a:r>
            <a:r>
              <a:rPr lang="en-US" altLang="ko-KR" b="1" dirty="0">
                <a:hlinkClick r:id="rId6"/>
              </a:rPr>
              <a:t>https://www.anaconda.com/download/</a:t>
            </a:r>
            <a:r>
              <a:rPr lang="en-US" altLang="ko-KR" dirty="0"/>
              <a:t>)</a:t>
            </a:r>
            <a:r>
              <a:rPr lang="ko-KR" altLang="en-US" dirty="0"/>
              <a:t>에 접속하여 </a:t>
            </a:r>
            <a:endParaRPr lang="en-US" altLang="ko-KR" dirty="0"/>
          </a:p>
          <a:p>
            <a:r>
              <a:rPr lang="en-US" altLang="ko-KR" dirty="0"/>
              <a:t>     3.6ver</a:t>
            </a:r>
            <a:r>
              <a:rPr lang="ko-KR" altLang="en-US" dirty="0"/>
              <a:t>을 다운로드를 클릭한다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 startAt="2"/>
            </a:pPr>
            <a:r>
              <a:rPr lang="ko-KR" altLang="en-US" dirty="0"/>
              <a:t>실행하게 되면 </a:t>
            </a:r>
            <a:r>
              <a:rPr lang="en-US" altLang="ko-KR" dirty="0"/>
              <a:t>Advanced Options</a:t>
            </a:r>
            <a:r>
              <a:rPr lang="ko-KR" altLang="en-US" dirty="0"/>
              <a:t>에서 환경변수까지 등록해준다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(2</a:t>
            </a:r>
            <a:r>
              <a:rPr lang="ko-KR" altLang="en-US" dirty="0"/>
              <a:t>가지 체크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E9647D-1A43-4074-BF04-0017DABAE81D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8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2" y="672052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42530" y="322052"/>
            <a:ext cx="6123667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5-1)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프로그램 설치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13471" y="487364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847484" y="492574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933306" y="1609228"/>
            <a:ext cx="1676636" cy="1676636"/>
            <a:chOff x="-4478535" y="1612260"/>
            <a:chExt cx="2340000" cy="234000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334656" y="3097058"/>
              <a:ext cx="2052240" cy="7731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파이참</a:t>
              </a:r>
              <a:endPara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ctr">
                <a:defRPr/>
              </a:pPr>
              <a:r>
                <a:rPr lang="ko-KR" altLang="en-US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64bit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A0F84B-FE97-49D5-82AE-500DC33B7BBF}"/>
              </a:ext>
            </a:extLst>
          </p:cNvPr>
          <p:cNvSpPr txBox="1"/>
          <p:nvPr/>
        </p:nvSpPr>
        <p:spPr>
          <a:xfrm>
            <a:off x="3181536" y="1796173"/>
            <a:ext cx="7970878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/>
              <a:t>1.. </a:t>
            </a:r>
            <a:r>
              <a:rPr lang="ko-KR" altLang="en-US" sz="1900" dirty="0"/>
              <a:t>홈페이지</a:t>
            </a:r>
            <a:r>
              <a:rPr lang="en-US" altLang="ko-KR" sz="1900" dirty="0"/>
              <a:t>(https://www.jetbrains.com/pycharm/download/#section=windows)</a:t>
            </a:r>
            <a:r>
              <a:rPr lang="ko-KR" altLang="en-US" sz="1900" dirty="0"/>
              <a:t>에 들어간다</a:t>
            </a:r>
            <a:r>
              <a:rPr lang="en-US" altLang="ko-KR" sz="1900" dirty="0"/>
              <a:t>.</a:t>
            </a:r>
          </a:p>
          <a:p>
            <a:r>
              <a:rPr lang="en-US" altLang="ko-KR" sz="1900" dirty="0"/>
              <a:t>2. Community </a:t>
            </a:r>
            <a:r>
              <a:rPr lang="ko-KR" altLang="en-US" sz="1900" dirty="0"/>
              <a:t>로 깔아준다</a:t>
            </a:r>
            <a:r>
              <a:rPr lang="en-US" altLang="ko-KR" sz="1900" dirty="0"/>
              <a:t>. (</a:t>
            </a:r>
            <a:r>
              <a:rPr lang="ko-KR" altLang="en-US" sz="1900" dirty="0" err="1"/>
              <a:t>무료버전</a:t>
            </a:r>
            <a:r>
              <a:rPr lang="ko-KR" altLang="en-US" sz="1900" dirty="0"/>
              <a:t> 사용을 위해</a:t>
            </a:r>
            <a:r>
              <a:rPr lang="en-US" altLang="ko-KR" sz="1900" dirty="0"/>
              <a:t>)</a:t>
            </a:r>
          </a:p>
          <a:p>
            <a:r>
              <a:rPr lang="en-US" altLang="ko-KR" sz="1900" dirty="0"/>
              <a:t>3. </a:t>
            </a:r>
            <a:r>
              <a:rPr lang="ko-KR" altLang="en-US" sz="1900" dirty="0"/>
              <a:t>실행하여 프로그램을 풀어준다</a:t>
            </a:r>
            <a:r>
              <a:rPr lang="en-US" altLang="ko-KR" sz="1900" dirty="0"/>
              <a:t>.</a:t>
            </a:r>
            <a:endParaRPr lang="ko-KR" altLang="en-US" sz="19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4A59B5-DC78-418C-AE3E-3D995922E25E}"/>
              </a:ext>
            </a:extLst>
          </p:cNvPr>
          <p:cNvGrpSpPr/>
          <p:nvPr/>
        </p:nvGrpSpPr>
        <p:grpSpPr>
          <a:xfrm>
            <a:off x="933306" y="4081021"/>
            <a:ext cx="1676636" cy="1676636"/>
            <a:chOff x="8653448" y="1484051"/>
            <a:chExt cx="2185021" cy="218502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D98EF5D-6185-4B6F-90C9-F2B25533F5FD}"/>
                </a:ext>
              </a:extLst>
            </p:cNvPr>
            <p:cNvSpPr/>
            <p:nvPr/>
          </p:nvSpPr>
          <p:spPr>
            <a:xfrm>
              <a:off x="8653448" y="1484051"/>
              <a:ext cx="2185021" cy="2185021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55E0F8-AE46-40D4-A1D7-58FBD7D1C0F9}"/>
                </a:ext>
              </a:extLst>
            </p:cNvPr>
            <p:cNvSpPr txBox="1"/>
            <p:nvPr/>
          </p:nvSpPr>
          <p:spPr>
            <a:xfrm>
              <a:off x="8984198" y="2860724"/>
              <a:ext cx="1523518" cy="7219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Mysql</a:t>
              </a:r>
              <a:endParaRPr lang="en-US" altLang="ko-KR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8.0.10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51A673-CF97-482C-B112-B82A8E06E2A1}"/>
              </a:ext>
            </a:extLst>
          </p:cNvPr>
          <p:cNvSpPr txBox="1"/>
          <p:nvPr/>
        </p:nvSpPr>
        <p:spPr>
          <a:xfrm>
            <a:off x="3159942" y="4131541"/>
            <a:ext cx="782651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홈페이지</a:t>
            </a:r>
            <a:r>
              <a:rPr lang="en-US" altLang="ko-KR" dirty="0"/>
              <a:t>(</a:t>
            </a:r>
            <a:r>
              <a:rPr lang="en-US" altLang="ko-KR" b="1" dirty="0"/>
              <a:t>https://dev.mysql.com/downloads/</a:t>
            </a:r>
            <a:r>
              <a:rPr lang="en-US" altLang="ko-KR" dirty="0"/>
              <a:t>)</a:t>
            </a:r>
            <a:r>
              <a:rPr lang="ko-KR" altLang="en-US" dirty="0"/>
              <a:t>에 접속하여 </a:t>
            </a:r>
            <a:endParaRPr lang="en-US" altLang="ko-KR" dirty="0"/>
          </a:p>
          <a:p>
            <a:r>
              <a:rPr lang="en-US" altLang="ko-KR" dirty="0"/>
              <a:t>      Window </a:t>
            </a:r>
            <a:r>
              <a:rPr lang="ko-KR" altLang="en-US" dirty="0"/>
              <a:t>버전 </a:t>
            </a:r>
            <a:r>
              <a:rPr lang="en-US" altLang="ko-KR" dirty="0"/>
              <a:t>8.0.10</a:t>
            </a:r>
            <a:r>
              <a:rPr lang="ko-KR" altLang="en-US" dirty="0"/>
              <a:t>을 다운로드를 클릭한다</a:t>
            </a:r>
            <a:r>
              <a:rPr lang="en-US" altLang="ko-KR" dirty="0"/>
              <a:t>.</a:t>
            </a:r>
          </a:p>
          <a:p>
            <a:r>
              <a:rPr lang="en-US" altLang="ko-KR" sz="1600" dirty="0"/>
              <a:t>     Web-community : </a:t>
            </a:r>
            <a:r>
              <a:rPr lang="ko-KR" altLang="en-US" sz="1600" dirty="0"/>
              <a:t>인터넷과 연결하여 필요한 파일을 계속 다운받으며 설치하는 </a:t>
            </a:r>
            <a:endParaRPr lang="en-US" altLang="ko-KR" sz="1600" dirty="0"/>
          </a:p>
          <a:p>
            <a:r>
              <a:rPr lang="ko-KR" altLang="en-US" sz="1600" dirty="0"/>
              <a:t>     형태 를 선택하여 설치한다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2. </a:t>
            </a:r>
            <a:r>
              <a:rPr lang="en-US" altLang="ko-KR" sz="1600" dirty="0">
                <a:hlinkClick r:id="rId3"/>
              </a:rPr>
              <a:t>https://kkamikoon.tistory.com/156</a:t>
            </a:r>
            <a:r>
              <a:rPr lang="en-US" altLang="ko-KR" sz="1600" dirty="0"/>
              <a:t> </a:t>
            </a:r>
            <a:r>
              <a:rPr lang="ko-KR" altLang="en-US" sz="1600" dirty="0"/>
              <a:t>다른 설치 프로그램보다 중간중간 내용이 </a:t>
            </a:r>
            <a:endParaRPr lang="en-US" altLang="ko-KR" sz="1600" dirty="0"/>
          </a:p>
          <a:p>
            <a:r>
              <a:rPr lang="en-US" altLang="ko-KR" sz="1600" dirty="0"/>
              <a:t>   </a:t>
            </a:r>
            <a:r>
              <a:rPr lang="ko-KR" altLang="en-US" sz="1600" dirty="0"/>
              <a:t>많기 때문에 설치 내용을 참조 할 수 있는 사이트를 기재 하였다</a:t>
            </a:r>
            <a:r>
              <a:rPr lang="en-US" altLang="ko-KR" sz="1600" dirty="0"/>
              <a:t>.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r>
              <a:rPr lang="ko-KR" altLang="en-US" sz="1600" dirty="0"/>
              <a:t/>
            </a:r>
            <a:br>
              <a:rPr lang="ko-KR" altLang="en-US" sz="1600" dirty="0"/>
            </a:b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45" y="1945817"/>
            <a:ext cx="972433" cy="647920"/>
          </a:xfrm>
          <a:prstGeom prst="rect">
            <a:avLst/>
          </a:prstGeom>
        </p:spPr>
      </p:pic>
      <p:pic>
        <p:nvPicPr>
          <p:cNvPr id="33" name="Picture 4" descr="C:\Users\Administrator\Desktop\지빠귀\이미지\개발환경 이미지\mysql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07063" y="4434499"/>
            <a:ext cx="1129120" cy="733722"/>
          </a:xfrm>
          <a:prstGeom prst="rect">
            <a:avLst/>
          </a:prstGeom>
          <a:noFill/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7CB5D906-165B-4359-B6B6-A82BB70AFA38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8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8606" y="2735814"/>
            <a:ext cx="79448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명령 프롬프트에 접속한다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pip install flask </a:t>
            </a:r>
            <a:r>
              <a:rPr lang="ko-KR" altLang="en-US" dirty="0"/>
              <a:t>라는 간단한 명령어로 설치를 진행한다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922DC60-D31F-42D2-9FF2-3A068B9B7705}"/>
              </a:ext>
            </a:extLst>
          </p:cNvPr>
          <p:cNvGrpSpPr/>
          <p:nvPr/>
        </p:nvGrpSpPr>
        <p:grpSpPr>
          <a:xfrm>
            <a:off x="1198506" y="2453992"/>
            <a:ext cx="1676636" cy="1676636"/>
            <a:chOff x="8653448" y="1484051"/>
            <a:chExt cx="2185021" cy="218502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A8EE243-CA0E-4219-9FC7-80BD56B8C509}"/>
                </a:ext>
              </a:extLst>
            </p:cNvPr>
            <p:cNvSpPr/>
            <p:nvPr/>
          </p:nvSpPr>
          <p:spPr>
            <a:xfrm>
              <a:off x="8653448" y="1484051"/>
              <a:ext cx="2185021" cy="2185021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926394-4A91-4DDD-9A03-59D99326C75F}"/>
                </a:ext>
              </a:extLst>
            </p:cNvPr>
            <p:cNvSpPr txBox="1"/>
            <p:nvPr/>
          </p:nvSpPr>
          <p:spPr>
            <a:xfrm>
              <a:off x="8984198" y="2860724"/>
              <a:ext cx="1523518" cy="421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Flask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F34DFBF3-6D81-49C1-AAB4-69BC764AB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2309" y="2798710"/>
            <a:ext cx="1049027" cy="72849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DA6277-1337-45CB-B5F7-0179E8C2C317}"/>
              </a:ext>
            </a:extLst>
          </p:cNvPr>
          <p:cNvSpPr/>
          <p:nvPr/>
        </p:nvSpPr>
        <p:spPr>
          <a:xfrm>
            <a:off x="3439356" y="230578"/>
            <a:ext cx="5313261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5-1)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프로그램 설치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6B5437-66CE-4E48-9144-C9E52958B03E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42945" y="201652"/>
            <a:ext cx="6123667" cy="695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</a:t>
            </a:r>
            <a:r>
              <a:rPr lang="en-US" altLang="ko-KR" sz="25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-2) </a:t>
            </a:r>
            <a:r>
              <a:rPr lang="ko-KR" altLang="en-US" sz="3000" b="1" spc="300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개발프로그램 선정이유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118" y="169623"/>
            <a:ext cx="357189" cy="35718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CB9377-E539-44D7-AF3E-D1EC322EA584}"/>
              </a:ext>
            </a:extLst>
          </p:cNvPr>
          <p:cNvGrpSpPr/>
          <p:nvPr/>
        </p:nvGrpSpPr>
        <p:grpSpPr>
          <a:xfrm>
            <a:off x="919510" y="2515217"/>
            <a:ext cx="1507090" cy="1419137"/>
            <a:chOff x="9201266" y="1869905"/>
            <a:chExt cx="2253712" cy="2253713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6CC32DF-80DB-4052-B48F-2E128575AA4C}"/>
                </a:ext>
              </a:extLst>
            </p:cNvPr>
            <p:cNvGrpSpPr/>
            <p:nvPr/>
          </p:nvGrpSpPr>
          <p:grpSpPr>
            <a:xfrm flipH="1">
              <a:off x="9284472" y="3361675"/>
              <a:ext cx="436031" cy="312940"/>
              <a:chOff x="5980713" y="2489830"/>
              <a:chExt cx="217401" cy="156029"/>
            </a:xfrm>
          </p:grpSpPr>
          <p:sp>
            <p:nvSpPr>
              <p:cNvPr id="24" name="Freeform 15">
                <a:extLst>
                  <a:ext uri="{FF2B5EF4-FFF2-40B4-BE49-F238E27FC236}">
                    <a16:creationId xmlns:a16="http://schemas.microsoft.com/office/drawing/2014/main" id="{4DFA6AE3-A217-4C8F-91C5-D25CEF8E6C7E}"/>
                  </a:ext>
                </a:extLst>
              </p:cNvPr>
              <p:cNvSpPr/>
              <p:nvPr/>
            </p:nvSpPr>
            <p:spPr>
              <a:xfrm>
                <a:off x="5980713" y="2489830"/>
                <a:ext cx="217401" cy="156029"/>
              </a:xfrm>
              <a:custGeom>
                <a:avLst/>
                <a:gdLst>
                  <a:gd name="T0" fmla="*/ 627 w 627"/>
                  <a:gd name="T1" fmla="*/ 111 h 449"/>
                  <a:gd name="T2" fmla="*/ 418 w 627"/>
                  <a:gd name="T3" fmla="*/ 111 h 449"/>
                  <a:gd name="T4" fmla="*/ 402 w 627"/>
                  <a:gd name="T5" fmla="*/ 86 h 449"/>
                  <a:gd name="T6" fmla="*/ 362 w 627"/>
                  <a:gd name="T7" fmla="*/ 46 h 449"/>
                  <a:gd name="T8" fmla="*/ 313 w 627"/>
                  <a:gd name="T9" fmla="*/ 17 h 449"/>
                  <a:gd name="T10" fmla="*/ 255 w 627"/>
                  <a:gd name="T11" fmla="*/ 1 h 449"/>
                  <a:gd name="T12" fmla="*/ 225 w 627"/>
                  <a:gd name="T13" fmla="*/ 0 h 449"/>
                  <a:gd name="T14" fmla="*/ 202 w 627"/>
                  <a:gd name="T15" fmla="*/ 1 h 449"/>
                  <a:gd name="T16" fmla="*/ 157 w 627"/>
                  <a:gd name="T17" fmla="*/ 10 h 449"/>
                  <a:gd name="T18" fmla="*/ 117 w 627"/>
                  <a:gd name="T19" fmla="*/ 27 h 449"/>
                  <a:gd name="T20" fmla="*/ 82 w 627"/>
                  <a:gd name="T21" fmla="*/ 50 h 449"/>
                  <a:gd name="T22" fmla="*/ 51 w 627"/>
                  <a:gd name="T23" fmla="*/ 82 h 449"/>
                  <a:gd name="T24" fmla="*/ 28 w 627"/>
                  <a:gd name="T25" fmla="*/ 116 h 449"/>
                  <a:gd name="T26" fmla="*/ 10 w 627"/>
                  <a:gd name="T27" fmla="*/ 157 h 449"/>
                  <a:gd name="T28" fmla="*/ 2 w 627"/>
                  <a:gd name="T29" fmla="*/ 201 h 449"/>
                  <a:gd name="T30" fmla="*/ 0 w 627"/>
                  <a:gd name="T31" fmla="*/ 224 h 449"/>
                  <a:gd name="T32" fmla="*/ 2 w 627"/>
                  <a:gd name="T33" fmla="*/ 247 h 449"/>
                  <a:gd name="T34" fmla="*/ 10 w 627"/>
                  <a:gd name="T35" fmla="*/ 291 h 449"/>
                  <a:gd name="T36" fmla="*/ 28 w 627"/>
                  <a:gd name="T37" fmla="*/ 331 h 449"/>
                  <a:gd name="T38" fmla="*/ 51 w 627"/>
                  <a:gd name="T39" fmla="*/ 367 h 449"/>
                  <a:gd name="T40" fmla="*/ 82 w 627"/>
                  <a:gd name="T41" fmla="*/ 397 h 449"/>
                  <a:gd name="T42" fmla="*/ 117 w 627"/>
                  <a:gd name="T43" fmla="*/ 422 h 449"/>
                  <a:gd name="T44" fmla="*/ 157 w 627"/>
                  <a:gd name="T45" fmla="*/ 439 h 449"/>
                  <a:gd name="T46" fmla="*/ 202 w 627"/>
                  <a:gd name="T47" fmla="*/ 448 h 449"/>
                  <a:gd name="T48" fmla="*/ 225 w 627"/>
                  <a:gd name="T49" fmla="*/ 449 h 449"/>
                  <a:gd name="T50" fmla="*/ 255 w 627"/>
                  <a:gd name="T51" fmla="*/ 448 h 449"/>
                  <a:gd name="T52" fmla="*/ 313 w 627"/>
                  <a:gd name="T53" fmla="*/ 432 h 449"/>
                  <a:gd name="T54" fmla="*/ 362 w 627"/>
                  <a:gd name="T55" fmla="*/ 403 h 449"/>
                  <a:gd name="T56" fmla="*/ 402 w 627"/>
                  <a:gd name="T57" fmla="*/ 361 h 449"/>
                  <a:gd name="T58" fmla="*/ 418 w 627"/>
                  <a:gd name="T59" fmla="*/ 338 h 449"/>
                  <a:gd name="T60" fmla="*/ 627 w 627"/>
                  <a:gd name="T61" fmla="*/ 338 h 449"/>
                  <a:gd name="T62" fmla="*/ 627 w 627"/>
                  <a:gd name="T63" fmla="*/ 111 h 449"/>
                  <a:gd name="T64" fmla="*/ 627 w 627"/>
                  <a:gd name="T65" fmla="*/ 11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7" h="449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59C7B6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33E08A04-295A-4CE9-80C5-32FCE9037222}"/>
                  </a:ext>
                </a:extLst>
              </p:cNvPr>
              <p:cNvSpPr/>
              <p:nvPr/>
            </p:nvSpPr>
            <p:spPr>
              <a:xfrm>
                <a:off x="6023361" y="2537491"/>
                <a:ext cx="46809" cy="46809"/>
              </a:xfrm>
              <a:custGeom>
                <a:avLst/>
                <a:gdLst>
                  <a:gd name="T0" fmla="*/ 67 w 136"/>
                  <a:gd name="T1" fmla="*/ 0 h 135"/>
                  <a:gd name="T2" fmla="*/ 82 w 136"/>
                  <a:gd name="T3" fmla="*/ 0 h 135"/>
                  <a:gd name="T4" fmla="*/ 106 w 136"/>
                  <a:gd name="T5" fmla="*/ 11 h 135"/>
                  <a:gd name="T6" fmla="*/ 125 w 136"/>
                  <a:gd name="T7" fmla="*/ 29 h 135"/>
                  <a:gd name="T8" fmla="*/ 135 w 136"/>
                  <a:gd name="T9" fmla="*/ 53 h 135"/>
                  <a:gd name="T10" fmla="*/ 136 w 136"/>
                  <a:gd name="T11" fmla="*/ 68 h 135"/>
                  <a:gd name="T12" fmla="*/ 135 w 136"/>
                  <a:gd name="T13" fmla="*/ 82 h 135"/>
                  <a:gd name="T14" fmla="*/ 125 w 136"/>
                  <a:gd name="T15" fmla="*/ 105 h 135"/>
                  <a:gd name="T16" fmla="*/ 106 w 136"/>
                  <a:gd name="T17" fmla="*/ 124 h 135"/>
                  <a:gd name="T18" fmla="*/ 82 w 136"/>
                  <a:gd name="T19" fmla="*/ 134 h 135"/>
                  <a:gd name="T20" fmla="*/ 67 w 136"/>
                  <a:gd name="T21" fmla="*/ 135 h 135"/>
                  <a:gd name="T22" fmla="*/ 54 w 136"/>
                  <a:gd name="T23" fmla="*/ 134 h 135"/>
                  <a:gd name="T24" fmla="*/ 30 w 136"/>
                  <a:gd name="T25" fmla="*/ 124 h 135"/>
                  <a:gd name="T26" fmla="*/ 11 w 136"/>
                  <a:gd name="T27" fmla="*/ 105 h 135"/>
                  <a:gd name="T28" fmla="*/ 1 w 136"/>
                  <a:gd name="T29" fmla="*/ 82 h 135"/>
                  <a:gd name="T30" fmla="*/ 0 w 136"/>
                  <a:gd name="T31" fmla="*/ 68 h 135"/>
                  <a:gd name="T32" fmla="*/ 1 w 136"/>
                  <a:gd name="T33" fmla="*/ 53 h 135"/>
                  <a:gd name="T34" fmla="*/ 11 w 136"/>
                  <a:gd name="T35" fmla="*/ 29 h 135"/>
                  <a:gd name="T36" fmla="*/ 30 w 136"/>
                  <a:gd name="T37" fmla="*/ 11 h 135"/>
                  <a:gd name="T38" fmla="*/ 54 w 136"/>
                  <a:gd name="T39" fmla="*/ 0 h 135"/>
                  <a:gd name="T40" fmla="*/ 67 w 136"/>
                  <a:gd name="T4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6" h="135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39A99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90CE8-A7F0-40E3-AC0E-105A982921B6}"/>
                </a:ext>
              </a:extLst>
            </p:cNvPr>
            <p:cNvSpPr/>
            <p:nvPr/>
          </p:nvSpPr>
          <p:spPr>
            <a:xfrm>
              <a:off x="9201266" y="1869905"/>
              <a:ext cx="2253712" cy="2253713"/>
            </a:xfrm>
            <a:prstGeom prst="ellipse">
              <a:avLst/>
            </a:prstGeom>
            <a:solidFill>
              <a:schemeClr val="tx1"/>
            </a:solidFill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59">
              <a:extLst>
                <a:ext uri="{FF2B5EF4-FFF2-40B4-BE49-F238E27FC236}">
                  <a16:creationId xmlns:a16="http://schemas.microsoft.com/office/drawing/2014/main" id="{A4D96D74-F1F0-4332-897C-7F0EE5CD2805}"/>
                </a:ext>
              </a:extLst>
            </p:cNvPr>
            <p:cNvSpPr txBox="1"/>
            <p:nvPr/>
          </p:nvSpPr>
          <p:spPr>
            <a:xfrm>
              <a:off x="9356981" y="3235107"/>
              <a:ext cx="1942280" cy="586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b="1" dirty="0">
                  <a:solidFill>
                    <a:schemeClr val="bg1"/>
                  </a:solidFill>
                </a:rPr>
                <a:t>Flask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CC1D07A-D1D4-4AF3-B648-E732216672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688347" y="2324938"/>
              <a:ext cx="1310643" cy="91016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2693792" y="2523261"/>
            <a:ext cx="1486298" cy="1429691"/>
            <a:chOff x="-4478535" y="1612260"/>
            <a:chExt cx="2340000" cy="234000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124324" y="3099646"/>
              <a:ext cx="1631579" cy="528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Django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57264A-0335-47C7-B3B1-257AB947BDCB}"/>
              </a:ext>
            </a:extLst>
          </p:cNvPr>
          <p:cNvGrpSpPr/>
          <p:nvPr/>
        </p:nvGrpSpPr>
        <p:grpSpPr>
          <a:xfrm>
            <a:off x="4448963" y="2515217"/>
            <a:ext cx="1486298" cy="1383163"/>
            <a:chOff x="-4478535" y="1612260"/>
            <a:chExt cx="2340000" cy="234000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513744C9-B884-4647-A1A3-EEE6C1A82205}"/>
                </a:ext>
              </a:extLst>
            </p:cNvPr>
            <p:cNvSpPr/>
            <p:nvPr/>
          </p:nvSpPr>
          <p:spPr>
            <a:xfrm>
              <a:off x="-4478535" y="1612260"/>
              <a:ext cx="2340000" cy="2340000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rgbClr val="849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F32841-364E-4ECA-A7BB-D79D660BADE1}"/>
                </a:ext>
              </a:extLst>
            </p:cNvPr>
            <p:cNvSpPr txBox="1"/>
            <p:nvPr/>
          </p:nvSpPr>
          <p:spPr>
            <a:xfrm>
              <a:off x="-4153506" y="3066298"/>
              <a:ext cx="1631579" cy="5467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Tornado</a:t>
              </a:r>
              <a:endPara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02" y="2851387"/>
            <a:ext cx="753278" cy="54792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155" y="2865900"/>
            <a:ext cx="915996" cy="429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444" y="4481252"/>
            <a:ext cx="108587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Flask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웹 어플리케이션을 만드는 마이크로 웹</a:t>
            </a:r>
            <a:r>
              <a:rPr lang="en-US" altLang="ko-KR" dirty="0"/>
              <a:t> </a:t>
            </a:r>
            <a:r>
              <a:rPr lang="ko-KR" altLang="en-US" dirty="0"/>
              <a:t>프레임워크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Django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신속한 개발과 실용적인 디자인을 장려하는 </a:t>
            </a:r>
            <a:r>
              <a:rPr lang="en-US" altLang="ko-KR" dirty="0"/>
              <a:t>Python </a:t>
            </a:r>
            <a:r>
              <a:rPr lang="ko-KR" altLang="en-US" dirty="0"/>
              <a:t>웹 프레임워크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Tornado</a:t>
            </a:r>
            <a:r>
              <a:rPr lang="ko-KR" altLang="en-US" dirty="0"/>
              <a:t> </a:t>
            </a:r>
            <a:r>
              <a:rPr lang="en-US" altLang="ko-KR" dirty="0"/>
              <a:t>:</a:t>
            </a:r>
            <a:r>
              <a:rPr lang="ko-KR" altLang="en-US" dirty="0"/>
              <a:t> 원래 </a:t>
            </a:r>
            <a:r>
              <a:rPr lang="en-US" altLang="ko-KR" dirty="0" err="1"/>
              <a:t>FriendFeed</a:t>
            </a:r>
            <a:r>
              <a:rPr lang="ko-KR" altLang="en-US" dirty="0"/>
              <a:t> 에서 개발 된 </a:t>
            </a:r>
            <a:r>
              <a:rPr lang="en-US" altLang="ko-KR" dirty="0"/>
              <a:t>Python </a:t>
            </a:r>
            <a:r>
              <a:rPr lang="ko-KR" altLang="en-US" dirty="0"/>
              <a:t>웹 프레임워크 및 비동기 네트워킹 라이브러리 </a:t>
            </a:r>
            <a:r>
              <a:rPr lang="en-US" altLang="ko-KR" dirty="0"/>
              <a:t> </a:t>
            </a:r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E76EF-2DEC-4617-98B0-DCC5FA0432E4}"/>
              </a:ext>
            </a:extLst>
          </p:cNvPr>
          <p:cNvSpPr txBox="1"/>
          <p:nvPr/>
        </p:nvSpPr>
        <p:spPr>
          <a:xfrm>
            <a:off x="2070611" y="1824110"/>
            <a:ext cx="310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</a:t>
            </a:r>
            <a:r>
              <a:rPr lang="ko-KR" altLang="en-US" b="1" dirty="0"/>
              <a:t>대표적인 웹 프레임워크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876AB-56EE-434D-985C-2EDB735A4C83}"/>
              </a:ext>
            </a:extLst>
          </p:cNvPr>
          <p:cNvSpPr txBox="1"/>
          <p:nvPr/>
        </p:nvSpPr>
        <p:spPr>
          <a:xfrm>
            <a:off x="6154837" y="1761151"/>
            <a:ext cx="5470660" cy="2694923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dirty="0"/>
              <a:t>이 </a:t>
            </a:r>
            <a:r>
              <a:rPr lang="en-US" altLang="ko-KR" sz="1900" dirty="0"/>
              <a:t>3</a:t>
            </a:r>
            <a:r>
              <a:rPr lang="ko-KR" altLang="en-US" sz="1900" dirty="0"/>
              <a:t>가지의 웹 프레임워크 중 </a:t>
            </a:r>
            <a:r>
              <a:rPr lang="en-US" altLang="ko-KR" sz="2500" u="sng" dirty="0"/>
              <a:t>Flask</a:t>
            </a:r>
            <a:r>
              <a:rPr lang="ko-KR" altLang="en-US" sz="1900" dirty="0"/>
              <a:t> 선정이유</a:t>
            </a:r>
            <a:endParaRPr lang="en-US" altLang="ko-KR" sz="1900" dirty="0"/>
          </a:p>
          <a:p>
            <a:pPr algn="ctr">
              <a:lnSpc>
                <a:spcPct val="150000"/>
              </a:lnSpc>
            </a:pPr>
            <a:r>
              <a:rPr lang="ko-KR" altLang="en-US" sz="1900" dirty="0"/>
              <a:t>모두 </a:t>
            </a:r>
            <a:r>
              <a:rPr lang="en-US" altLang="ko-KR" sz="1900" dirty="0"/>
              <a:t>Python</a:t>
            </a:r>
            <a:r>
              <a:rPr lang="ko-KR" altLang="en-US" sz="1900" dirty="0"/>
              <a:t>이 가능하지만</a:t>
            </a:r>
            <a:r>
              <a:rPr lang="en-US" altLang="ko-KR" sz="1900" dirty="0"/>
              <a:t>,  </a:t>
            </a:r>
          </a:p>
          <a:p>
            <a:pPr algn="ctr">
              <a:lnSpc>
                <a:spcPct val="150000"/>
              </a:lnSpc>
            </a:pPr>
            <a:r>
              <a:rPr lang="ko-KR" altLang="en-US" sz="1900" u="sng" dirty="0"/>
              <a:t>필요한 라이브러리와 패키지만 설치</a:t>
            </a:r>
            <a:r>
              <a:rPr lang="ko-KR" altLang="en-US" sz="1900" dirty="0"/>
              <a:t>하여</a:t>
            </a:r>
            <a:endParaRPr lang="en-US" altLang="ko-KR" sz="1900" dirty="0"/>
          </a:p>
          <a:p>
            <a:pPr algn="ctr">
              <a:lnSpc>
                <a:spcPct val="150000"/>
              </a:lnSpc>
            </a:pPr>
            <a:r>
              <a:rPr lang="en-US" altLang="ko-KR" sz="1900" dirty="0"/>
              <a:t>framework</a:t>
            </a:r>
            <a:r>
              <a:rPr lang="ko-KR" altLang="en-US" sz="1900" dirty="0"/>
              <a:t>를 구축할 수 있기 </a:t>
            </a:r>
            <a:r>
              <a:rPr lang="ko-KR" altLang="en-US" sz="1900" dirty="0" smtClean="0"/>
              <a:t>때문 </a:t>
            </a:r>
            <a:r>
              <a:rPr lang="ko-KR" altLang="en-US" sz="1900" dirty="0" smtClean="0"/>
              <a:t>또한</a:t>
            </a:r>
            <a:endParaRPr lang="en-US" altLang="ko-KR" sz="1900" dirty="0" smtClean="0"/>
          </a:p>
          <a:p>
            <a:pPr algn="ctr">
              <a:lnSpc>
                <a:spcPct val="150000"/>
              </a:lnSpc>
            </a:pPr>
            <a:r>
              <a:rPr lang="ko-KR" altLang="en-US" sz="1900" dirty="0" smtClean="0"/>
              <a:t>서버와 </a:t>
            </a:r>
            <a:r>
              <a:rPr lang="en-US" altLang="ko-KR" sz="1900" dirty="0" err="1" smtClean="0"/>
              <a:t>php</a:t>
            </a:r>
            <a:r>
              <a:rPr lang="ko-KR" altLang="en-US" sz="1900" dirty="0" smtClean="0"/>
              <a:t>기능을 자체적으로 가지고 있다</a:t>
            </a:r>
            <a:r>
              <a:rPr lang="en-US" altLang="ko-KR" sz="1900" smtClean="0"/>
              <a:t>.</a:t>
            </a:r>
            <a:endParaRPr lang="en-US" altLang="ko-KR" sz="1900" dirty="0" smtClean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1F87AFE-C383-4AB7-B504-17AD07C2C8F0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모서리가 둥근 직사각형 46"/>
          <p:cNvSpPr/>
          <p:nvPr/>
        </p:nvSpPr>
        <p:spPr>
          <a:xfrm>
            <a:off x="395815" y="496207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203312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5-3)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시스템 흐름도 설명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 to project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36" name="Picture 2" descr="C:\Users\Administrator\Desktop\흐름도 자료.png">
            <a:extLst>
              <a:ext uri="{FF2B5EF4-FFF2-40B4-BE49-F238E27FC236}">
                <a16:creationId xmlns:a16="http://schemas.microsoft.com/office/drawing/2014/main" id="{745C6CAF-E5EE-4755-AE0C-6D88578BD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928525"/>
            <a:ext cx="454160" cy="4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554F975-E4B5-4FF2-BAC7-10011F348873}"/>
              </a:ext>
            </a:extLst>
          </p:cNvPr>
          <p:cNvSpPr txBox="1"/>
          <p:nvPr/>
        </p:nvSpPr>
        <p:spPr>
          <a:xfrm>
            <a:off x="623496" y="1506598"/>
            <a:ext cx="1822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공공데이터</a:t>
            </a:r>
            <a:r>
              <a:rPr lang="en-US" altLang="ko-KR" sz="1000" b="1" dirty="0"/>
              <a:t>(</a:t>
            </a:r>
            <a:r>
              <a:rPr lang="en-US" altLang="ko-KR" sz="1000" b="1" dirty="0">
                <a:hlinkClick r:id="rId5"/>
              </a:rPr>
              <a:t>https://www.data.go.kr/dataset/15028050/fileData.do</a:t>
            </a:r>
            <a:r>
              <a:rPr lang="en-US" altLang="ko-KR" sz="1000" b="1" dirty="0"/>
              <a:t>)</a:t>
            </a:r>
          </a:p>
          <a:p>
            <a:pPr algn="ctr"/>
            <a:r>
              <a:rPr lang="ko-KR" altLang="en-US" sz="1200" b="1" dirty="0"/>
              <a:t>지역별 천식 환자수</a:t>
            </a:r>
            <a:endParaRPr lang="en-US" altLang="ko-KR" sz="1200" b="1" dirty="0"/>
          </a:p>
        </p:txBody>
      </p:sp>
      <p:pic>
        <p:nvPicPr>
          <p:cNvPr id="53" name="Picture 2" descr="C:\Users\Administrator\Desktop\흐름도 자료.png">
            <a:extLst>
              <a:ext uri="{FF2B5EF4-FFF2-40B4-BE49-F238E27FC236}">
                <a16:creationId xmlns:a16="http://schemas.microsoft.com/office/drawing/2014/main" id="{D0CB1F18-A015-4540-A7FF-19999D31E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2469570"/>
            <a:ext cx="454160" cy="4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9F8BBBA-C519-4891-B287-D5C2EF41676F}"/>
              </a:ext>
            </a:extLst>
          </p:cNvPr>
          <p:cNvSpPr txBox="1"/>
          <p:nvPr/>
        </p:nvSpPr>
        <p:spPr>
          <a:xfrm>
            <a:off x="661136" y="4346632"/>
            <a:ext cx="1812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에어코리아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en-US" altLang="ko-KR" sz="1000" b="1" dirty="0">
                <a:hlinkClick r:id="rId6"/>
              </a:rPr>
              <a:t>https://www.airkorea.or.kr/web/sidoCompareAir?itemCode=10003&amp;pMENU_NO=103</a:t>
            </a:r>
            <a:r>
              <a:rPr lang="en-US" altLang="ko-KR" sz="1000" b="1" dirty="0"/>
              <a:t>)</a:t>
            </a:r>
          </a:p>
          <a:p>
            <a:pPr algn="ctr"/>
            <a:r>
              <a:rPr lang="ko-KR" altLang="en-US" sz="1200" b="1" dirty="0"/>
              <a:t>오존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일별</a:t>
            </a:r>
            <a:r>
              <a:rPr lang="en-US" altLang="ko-KR" sz="1200" b="1" dirty="0"/>
              <a:t>)</a:t>
            </a:r>
          </a:p>
        </p:txBody>
      </p:sp>
      <p:pic>
        <p:nvPicPr>
          <p:cNvPr id="40" name="Picture 2" descr="C:\Users\Administrator\Desktop\흐름도 자료.png">
            <a:extLst>
              <a:ext uri="{FF2B5EF4-FFF2-40B4-BE49-F238E27FC236}">
                <a16:creationId xmlns:a16="http://schemas.microsoft.com/office/drawing/2014/main" id="{B8891324-24C1-44F1-937A-CEE748612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70" y="3848421"/>
            <a:ext cx="454160" cy="4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A12B96D-1798-492B-8D8D-DD489596B7BC}"/>
              </a:ext>
            </a:extLst>
          </p:cNvPr>
          <p:cNvSpPr txBox="1"/>
          <p:nvPr/>
        </p:nvSpPr>
        <p:spPr>
          <a:xfrm>
            <a:off x="625516" y="3041757"/>
            <a:ext cx="1834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기상자료개방포털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en-US" altLang="ko-KR" sz="1000" dirty="0">
                <a:hlinkClick r:id="rId7"/>
              </a:rPr>
              <a:t>https://data.kma.go.kr/cmmn/main.do</a:t>
            </a:r>
            <a:r>
              <a:rPr lang="en-US" altLang="ko-KR" sz="1000" b="1" dirty="0"/>
              <a:t>)</a:t>
            </a:r>
          </a:p>
          <a:p>
            <a:pPr algn="ctr"/>
            <a:r>
              <a:rPr lang="ko-KR" altLang="en-US" sz="1200" b="1" dirty="0"/>
              <a:t>기온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습도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풍속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일별</a:t>
            </a:r>
            <a:r>
              <a:rPr lang="en-US" altLang="ko-KR" sz="1200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1CA1D-C971-4ED4-9569-1040E93AF3AD}"/>
              </a:ext>
            </a:extLst>
          </p:cNvPr>
          <p:cNvSpPr txBox="1"/>
          <p:nvPr/>
        </p:nvSpPr>
        <p:spPr>
          <a:xfrm>
            <a:off x="804257" y="5943573"/>
            <a:ext cx="4341813" cy="400110"/>
          </a:xfrm>
          <a:prstGeom prst="rect">
            <a:avLst/>
          </a:prstGeom>
          <a:solidFill>
            <a:srgbClr val="5C8E3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수집</a:t>
            </a:r>
          </a:p>
        </p:txBody>
      </p:sp>
      <p:pic>
        <p:nvPicPr>
          <p:cNvPr id="46" name="Picture 2" descr="C:\Users\Administrator\Desktop\R1280x0.png">
            <a:extLst>
              <a:ext uri="{FF2B5EF4-FFF2-40B4-BE49-F238E27FC236}">
                <a16:creationId xmlns:a16="http://schemas.microsoft.com/office/drawing/2014/main" id="{6818E7AE-FA7E-4958-8705-4169FD8B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60" y="2770788"/>
            <a:ext cx="1572049" cy="91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435331-BDE9-4223-9D07-63F26C785BD0}"/>
              </a:ext>
            </a:extLst>
          </p:cNvPr>
          <p:cNvSpPr txBox="1"/>
          <p:nvPr/>
        </p:nvSpPr>
        <p:spPr>
          <a:xfrm>
            <a:off x="2508572" y="3711185"/>
            <a:ext cx="1812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/>
              <a:t>천식환자수와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최저기온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일교차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습도</a:t>
            </a:r>
            <a:r>
              <a:rPr lang="en-US" altLang="ko-KR" sz="1000" b="1" dirty="0"/>
              <a:t>, </a:t>
            </a:r>
          </a:p>
          <a:p>
            <a:pPr algn="ctr"/>
            <a:r>
              <a:rPr lang="ko-KR" altLang="en-US" sz="1000" b="1" dirty="0"/>
              <a:t>기압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오존의 </a:t>
            </a:r>
            <a:endParaRPr lang="en-US" altLang="ko-KR" sz="1000" b="1" dirty="0"/>
          </a:p>
          <a:p>
            <a:pPr algn="ctr"/>
            <a:r>
              <a:rPr lang="ko-KR" altLang="en-US" sz="1200" b="1" u="sng" dirty="0"/>
              <a:t>연관성 있는 수치 </a:t>
            </a:r>
            <a:endParaRPr lang="en-US" altLang="ko-KR" sz="1200" b="1" u="sng" dirty="0"/>
          </a:p>
          <a:p>
            <a:pPr algn="ctr"/>
            <a:r>
              <a:rPr lang="ko-KR" altLang="en-US" sz="1200" b="1" u="sng" dirty="0"/>
              <a:t>확인 후 비교 분석</a:t>
            </a:r>
            <a:endParaRPr lang="en-US" altLang="ko-KR" sz="1200" b="1" u="sng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ADB74E2-6F4E-4560-B75D-E9AFE024CA9A}"/>
              </a:ext>
            </a:extLst>
          </p:cNvPr>
          <p:cNvCxnSpPr>
            <a:cxnSpLocks/>
          </p:cNvCxnSpPr>
          <p:nvPr/>
        </p:nvCxnSpPr>
        <p:spPr>
          <a:xfrm>
            <a:off x="2251028" y="3140405"/>
            <a:ext cx="27399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69F70C4-BBBB-40C1-A7DC-A4AF87D285BD}"/>
              </a:ext>
            </a:extLst>
          </p:cNvPr>
          <p:cNvCxnSpPr>
            <a:cxnSpLocks/>
          </p:cNvCxnSpPr>
          <p:nvPr/>
        </p:nvCxnSpPr>
        <p:spPr>
          <a:xfrm>
            <a:off x="2525024" y="1241153"/>
            <a:ext cx="0" cy="321632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03EF41C-5238-40FB-B887-46706CB43408}"/>
              </a:ext>
            </a:extLst>
          </p:cNvPr>
          <p:cNvCxnSpPr/>
          <p:nvPr/>
        </p:nvCxnSpPr>
        <p:spPr>
          <a:xfrm>
            <a:off x="2264793" y="3135927"/>
            <a:ext cx="75713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433512-35AF-4DDA-8DA7-5D90AFF958F4}"/>
              </a:ext>
            </a:extLst>
          </p:cNvPr>
          <p:cNvSpPr txBox="1"/>
          <p:nvPr/>
        </p:nvSpPr>
        <p:spPr>
          <a:xfrm>
            <a:off x="6791921" y="5951860"/>
            <a:ext cx="1534475" cy="400110"/>
          </a:xfrm>
          <a:prstGeom prst="rect">
            <a:avLst/>
          </a:prstGeom>
          <a:solidFill>
            <a:srgbClr val="76B54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분석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6546600-AFAC-43B0-96FD-B4B420040385}"/>
              </a:ext>
            </a:extLst>
          </p:cNvPr>
          <p:cNvCxnSpPr>
            <a:cxnSpLocks/>
          </p:cNvCxnSpPr>
          <p:nvPr/>
        </p:nvCxnSpPr>
        <p:spPr>
          <a:xfrm>
            <a:off x="4104328" y="3123939"/>
            <a:ext cx="5714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04EE1DA-698D-4115-8438-C9539F57B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999648" y="2497022"/>
            <a:ext cx="1289098" cy="1091499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C70CAF0-B707-4260-B4C3-7454908117DA}"/>
              </a:ext>
            </a:extLst>
          </p:cNvPr>
          <p:cNvCxnSpPr>
            <a:cxnSpLocks/>
          </p:cNvCxnSpPr>
          <p:nvPr/>
        </p:nvCxnSpPr>
        <p:spPr>
          <a:xfrm>
            <a:off x="2251028" y="1262419"/>
            <a:ext cx="27399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A983AD9-EAA9-4039-A75F-01553AEEABC8}"/>
              </a:ext>
            </a:extLst>
          </p:cNvPr>
          <p:cNvCxnSpPr>
            <a:cxnSpLocks/>
          </p:cNvCxnSpPr>
          <p:nvPr/>
        </p:nvCxnSpPr>
        <p:spPr>
          <a:xfrm>
            <a:off x="2251028" y="4435203"/>
            <a:ext cx="27399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B8DBE05-3349-4CFD-A98B-C17D36BBA4DA}"/>
              </a:ext>
            </a:extLst>
          </p:cNvPr>
          <p:cNvSpPr txBox="1"/>
          <p:nvPr/>
        </p:nvSpPr>
        <p:spPr>
          <a:xfrm>
            <a:off x="7056994" y="4320304"/>
            <a:ext cx="164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파싱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ko-KR" altLang="en-US" sz="1000" b="1" dirty="0"/>
              <a:t>천식관련 네이버 뉴스</a:t>
            </a:r>
            <a:r>
              <a:rPr lang="en-US" altLang="ko-KR" sz="1000" b="1" dirty="0"/>
              <a:t>)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7BA6639-6043-4EFB-B099-1C6E10B4C4D2}"/>
              </a:ext>
            </a:extLst>
          </p:cNvPr>
          <p:cNvCxnSpPr>
            <a:cxnSpLocks/>
          </p:cNvCxnSpPr>
          <p:nvPr/>
        </p:nvCxnSpPr>
        <p:spPr>
          <a:xfrm flipV="1">
            <a:off x="7918830" y="3805375"/>
            <a:ext cx="1125" cy="4921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2075331-FEE0-4A37-A92A-097307C1192A}"/>
              </a:ext>
            </a:extLst>
          </p:cNvPr>
          <p:cNvSpPr txBox="1"/>
          <p:nvPr/>
        </p:nvSpPr>
        <p:spPr>
          <a:xfrm>
            <a:off x="9733618" y="3696597"/>
            <a:ext cx="164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웹페이구현</a:t>
            </a:r>
            <a:endParaRPr lang="en-US" altLang="ko-KR" sz="1200" b="1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AD68B00-A033-4961-9291-A33772B888E5}"/>
              </a:ext>
            </a:extLst>
          </p:cNvPr>
          <p:cNvCxnSpPr>
            <a:cxnSpLocks/>
          </p:cNvCxnSpPr>
          <p:nvPr/>
        </p:nvCxnSpPr>
        <p:spPr>
          <a:xfrm flipV="1">
            <a:off x="9193655" y="3805375"/>
            <a:ext cx="1046" cy="4783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4" descr="C:\Users\Administrator\Desktop\지빠귀\이미지\개발환경 이미지\mysql.jpg">
            <a:extLst>
              <a:ext uri="{FF2B5EF4-FFF2-40B4-BE49-F238E27FC236}">
                <a16:creationId xmlns:a16="http://schemas.microsoft.com/office/drawing/2014/main" id="{A4B2338C-9FDF-4C42-B4EC-A594F1CCA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5045367" y="2436748"/>
            <a:ext cx="1392425" cy="1036534"/>
          </a:xfrm>
          <a:prstGeom prst="rect">
            <a:avLst/>
          </a:prstGeom>
          <a:noFill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70B6633-857D-430F-A047-D4A4C7534D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960" y="2478556"/>
            <a:ext cx="1494251" cy="1085551"/>
          </a:xfrm>
          <a:prstGeom prst="rect">
            <a:avLst/>
          </a:prstGeom>
        </p:spPr>
      </p:pic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0CBC787-64E6-44C7-8BE5-5344C9A6002E}"/>
              </a:ext>
            </a:extLst>
          </p:cNvPr>
          <p:cNvCxnSpPr>
            <a:cxnSpLocks/>
          </p:cNvCxnSpPr>
          <p:nvPr/>
        </p:nvCxnSpPr>
        <p:spPr>
          <a:xfrm>
            <a:off x="6717286" y="3041757"/>
            <a:ext cx="5714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7D7AA05-50E9-4023-930C-3502A0330733}"/>
              </a:ext>
            </a:extLst>
          </p:cNvPr>
          <p:cNvSpPr txBox="1"/>
          <p:nvPr/>
        </p:nvSpPr>
        <p:spPr>
          <a:xfrm>
            <a:off x="4880493" y="5946154"/>
            <a:ext cx="191142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저장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D138428-A37C-4676-A3FA-F39577D97792}"/>
              </a:ext>
            </a:extLst>
          </p:cNvPr>
          <p:cNvCxnSpPr>
            <a:cxnSpLocks/>
          </p:cNvCxnSpPr>
          <p:nvPr/>
        </p:nvCxnSpPr>
        <p:spPr>
          <a:xfrm>
            <a:off x="9288231" y="3041757"/>
            <a:ext cx="5714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BC5BDB7-55F3-4EEB-B3D4-5A15E83AAB7B}"/>
              </a:ext>
            </a:extLst>
          </p:cNvPr>
          <p:cNvSpPr txBox="1"/>
          <p:nvPr/>
        </p:nvSpPr>
        <p:spPr>
          <a:xfrm>
            <a:off x="9524341" y="5942372"/>
            <a:ext cx="206629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데이터 시각화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9C564B1-2A1C-402F-B7B7-737A93E199C5}"/>
              </a:ext>
            </a:extLst>
          </p:cNvPr>
          <p:cNvSpPr/>
          <p:nvPr/>
        </p:nvSpPr>
        <p:spPr>
          <a:xfrm rot="5400000">
            <a:off x="1904814" y="3015599"/>
            <a:ext cx="1191288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정형데이터</a:t>
            </a:r>
            <a:endParaRPr lang="en-US" altLang="ko-KR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2CBFB3-6069-415C-86BD-08CFC8BD28B5}"/>
              </a:ext>
            </a:extLst>
          </p:cNvPr>
          <p:cNvSpPr txBox="1"/>
          <p:nvPr/>
        </p:nvSpPr>
        <p:spPr>
          <a:xfrm>
            <a:off x="8171234" y="5956338"/>
            <a:ext cx="1353107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처리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70FF993-83C4-4D8A-AFC4-091FCD66A896}"/>
              </a:ext>
            </a:extLst>
          </p:cNvPr>
          <p:cNvSpPr/>
          <p:nvPr/>
        </p:nvSpPr>
        <p:spPr>
          <a:xfrm>
            <a:off x="7918830" y="4793739"/>
            <a:ext cx="1347962" cy="307777"/>
          </a:xfrm>
          <a:prstGeom prst="rect">
            <a:avLst/>
          </a:prstGeom>
          <a:solidFill>
            <a:srgbClr val="FFC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비정형데이터</a:t>
            </a:r>
            <a:endParaRPr lang="en-US" altLang="ko-KR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59E537-61DD-4FD3-BBCC-77AEFFEA1E90}"/>
              </a:ext>
            </a:extLst>
          </p:cNvPr>
          <p:cNvSpPr txBox="1"/>
          <p:nvPr/>
        </p:nvSpPr>
        <p:spPr>
          <a:xfrm>
            <a:off x="4966621" y="3600412"/>
            <a:ext cx="164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데이터 저장</a:t>
            </a:r>
            <a:endParaRPr lang="en-US" altLang="ko-KR" sz="1200" b="1" dirty="0"/>
          </a:p>
        </p:txBody>
      </p:sp>
      <p:sp>
        <p:nvSpPr>
          <p:cNvPr id="9" name="원형 화살표 8"/>
          <p:cNvSpPr/>
          <p:nvPr/>
        </p:nvSpPr>
        <p:spPr>
          <a:xfrm flipH="1">
            <a:off x="8592855" y="1345649"/>
            <a:ext cx="2477453" cy="215964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8DBE05-3349-4CFD-A98B-C17D36BBA4DA}"/>
              </a:ext>
            </a:extLst>
          </p:cNvPr>
          <p:cNvSpPr txBox="1"/>
          <p:nvPr/>
        </p:nvSpPr>
        <p:spPr>
          <a:xfrm>
            <a:off x="8443540" y="4327268"/>
            <a:ext cx="1646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파싱</a:t>
            </a:r>
            <a:endParaRPr lang="en-US" altLang="ko-KR" sz="1200" b="1" dirty="0"/>
          </a:p>
          <a:p>
            <a:pPr algn="ctr"/>
            <a:r>
              <a:rPr lang="en-US" altLang="ko-KR" sz="1000" b="1" dirty="0"/>
              <a:t>(</a:t>
            </a:r>
            <a:r>
              <a:rPr lang="ko-KR" altLang="en-US" sz="1000" b="1" dirty="0"/>
              <a:t> 네이버 날씨 </a:t>
            </a:r>
            <a:r>
              <a:rPr lang="ko-KR" altLang="en-US" sz="1000" b="1" dirty="0" err="1"/>
              <a:t>기후수집</a:t>
            </a:r>
            <a:r>
              <a:rPr lang="en-US" altLang="ko-KR" sz="1000" b="1" dirty="0"/>
              <a:t>)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0CBC787-64E6-44C7-8BE5-5344C9A6002E}"/>
              </a:ext>
            </a:extLst>
          </p:cNvPr>
          <p:cNvCxnSpPr>
            <a:cxnSpLocks/>
          </p:cNvCxnSpPr>
          <p:nvPr/>
        </p:nvCxnSpPr>
        <p:spPr>
          <a:xfrm flipH="1" flipV="1">
            <a:off x="6669532" y="3344011"/>
            <a:ext cx="597030" cy="23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순서도: 처리 19"/>
          <p:cNvSpPr/>
          <p:nvPr/>
        </p:nvSpPr>
        <p:spPr>
          <a:xfrm>
            <a:off x="539675" y="2095877"/>
            <a:ext cx="4262798" cy="4334106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순서도: 처리 63"/>
          <p:cNvSpPr/>
          <p:nvPr/>
        </p:nvSpPr>
        <p:spPr>
          <a:xfrm>
            <a:off x="4894309" y="2095877"/>
            <a:ext cx="1712019" cy="432144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순서도: 처리 64"/>
          <p:cNvSpPr/>
          <p:nvPr/>
        </p:nvSpPr>
        <p:spPr>
          <a:xfrm>
            <a:off x="6795587" y="2095877"/>
            <a:ext cx="2728754" cy="4321440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순서도: 처리 68"/>
          <p:cNvSpPr/>
          <p:nvPr/>
        </p:nvSpPr>
        <p:spPr>
          <a:xfrm>
            <a:off x="9639629" y="2095877"/>
            <a:ext cx="1836961" cy="4334106"/>
          </a:xfrm>
          <a:prstGeom prst="flowChartProcess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6025A53-2D2A-4A07-AF38-C9A596F2D44B}"/>
              </a:ext>
            </a:extLst>
          </p:cNvPr>
          <p:cNvSpPr/>
          <p:nvPr/>
        </p:nvSpPr>
        <p:spPr>
          <a:xfrm>
            <a:off x="33755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761044" y="2589715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2829267" y="2610648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4427818" y="2580905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7448475" y="3938440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70" name="타원 69"/>
          <p:cNvSpPr/>
          <p:nvPr/>
        </p:nvSpPr>
        <p:spPr>
          <a:xfrm>
            <a:off x="8719733" y="3951621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6994952" y="2600652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80" name="타원 79"/>
          <p:cNvSpPr/>
          <p:nvPr/>
        </p:nvSpPr>
        <p:spPr>
          <a:xfrm>
            <a:off x="9657669" y="2534000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84" name="타원 83"/>
          <p:cNvSpPr/>
          <p:nvPr/>
        </p:nvSpPr>
        <p:spPr>
          <a:xfrm>
            <a:off x="8595254" y="1503315"/>
            <a:ext cx="314726" cy="37564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8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6849706" y="3470542"/>
            <a:ext cx="244708" cy="3736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</a:rPr>
              <a:t>9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7139518" y="3463050"/>
            <a:ext cx="314726" cy="375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73484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D998685-3578-45DA-808A-84A7B1DB8AF3}"/>
              </a:ext>
            </a:extLst>
          </p:cNvPr>
          <p:cNvSpPr/>
          <p:nvPr/>
        </p:nvSpPr>
        <p:spPr>
          <a:xfrm>
            <a:off x="2554830" y="273327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예측의 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" t="-1273" b="31725"/>
          <a:stretch/>
        </p:blipFill>
        <p:spPr>
          <a:xfrm>
            <a:off x="826997" y="1402956"/>
            <a:ext cx="5050556" cy="2293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0A108-AF5E-445A-A6D0-3BA3F4152797}"/>
              </a:ext>
            </a:extLst>
          </p:cNvPr>
          <p:cNvSpPr txBox="1"/>
          <p:nvPr/>
        </p:nvSpPr>
        <p:spPr>
          <a:xfrm>
            <a:off x="773804" y="6048165"/>
            <a:ext cx="7614368" cy="760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hlinkClick r:id="rId3"/>
              </a:rPr>
              <a:t>http://www.weather.go.kr/weather/lifenindustry/li_asset/HELP/basic/help_02_01.jsp</a:t>
            </a:r>
            <a:endParaRPr lang="en-US" altLang="ko-KR" sz="1500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hlinkClick r:id="rId4"/>
              </a:rPr>
              <a:t>https://www.yna.co.kr/view/AKR20180601155200017</a:t>
            </a:r>
            <a:endParaRPr lang="en-US" altLang="ko-KR" sz="15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389ECA-6DDB-4D7B-8F3B-E8E3380C364C}"/>
              </a:ext>
            </a:extLst>
          </p:cNvPr>
          <p:cNvSpPr/>
          <p:nvPr/>
        </p:nvSpPr>
        <p:spPr>
          <a:xfrm>
            <a:off x="1967338" y="2073644"/>
            <a:ext cx="3776183" cy="1030144"/>
          </a:xfrm>
          <a:prstGeom prst="rect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오른쪽 화살표 3">
            <a:extLst>
              <a:ext uri="{FF2B5EF4-FFF2-40B4-BE49-F238E27FC236}">
                <a16:creationId xmlns:a16="http://schemas.microsoft.com/office/drawing/2014/main" id="{2824BEB6-A7DE-42F2-A354-9A9F6E0B4732}"/>
              </a:ext>
            </a:extLst>
          </p:cNvPr>
          <p:cNvSpPr/>
          <p:nvPr/>
        </p:nvSpPr>
        <p:spPr>
          <a:xfrm>
            <a:off x="5775758" y="2232236"/>
            <a:ext cx="1110093" cy="642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5AFC606-5E4D-4C80-8A6C-804ED4113E5A}"/>
              </a:ext>
            </a:extLst>
          </p:cNvPr>
          <p:cNvSpPr/>
          <p:nvPr/>
        </p:nvSpPr>
        <p:spPr>
          <a:xfrm>
            <a:off x="7182717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최저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286AFCC9-14BE-4DF9-A324-4480FD36389C}"/>
              </a:ext>
            </a:extLst>
          </p:cNvPr>
          <p:cNvSpPr/>
          <p:nvPr/>
        </p:nvSpPr>
        <p:spPr>
          <a:xfrm>
            <a:off x="8388172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일교차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1B13F4E-D738-485E-9C1B-93B2E649F762}"/>
              </a:ext>
            </a:extLst>
          </p:cNvPr>
          <p:cNvSpPr/>
          <p:nvPr/>
        </p:nvSpPr>
        <p:spPr>
          <a:xfrm>
            <a:off x="9593627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습도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(%)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10DAE4EF-8060-4BF3-94F0-0807FA5C81B0}"/>
              </a:ext>
            </a:extLst>
          </p:cNvPr>
          <p:cNvSpPr/>
          <p:nvPr/>
        </p:nvSpPr>
        <p:spPr>
          <a:xfrm>
            <a:off x="10799082" y="2023813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기압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</a:rPr>
              <a:t>hPa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AAB7D-58B6-4BA8-8BAF-C44E184653F7}"/>
              </a:ext>
            </a:extLst>
          </p:cNvPr>
          <p:cNvSpPr txBox="1"/>
          <p:nvPr/>
        </p:nvSpPr>
        <p:spPr>
          <a:xfrm>
            <a:off x="8015190" y="1419886"/>
            <a:ext cx="315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</a:t>
            </a:r>
            <a:r>
              <a:rPr lang="ko-KR" altLang="en-US" sz="2000" b="1" dirty="0"/>
              <a:t>기존 산출 필요 요소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42B0C9-175E-4203-AA0B-EB645A7B703F}"/>
              </a:ext>
            </a:extLst>
          </p:cNvPr>
          <p:cNvSpPr txBox="1"/>
          <p:nvPr/>
        </p:nvSpPr>
        <p:spPr>
          <a:xfrm>
            <a:off x="7642208" y="3114156"/>
            <a:ext cx="390283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/>
              <a:t>기존에 나와있는 </a:t>
            </a:r>
            <a:r>
              <a:rPr lang="en-US" altLang="ko-KR" sz="1500" dirty="0"/>
              <a:t>ALI</a:t>
            </a:r>
            <a:r>
              <a:rPr lang="ko-KR" altLang="en-US" sz="1500" dirty="0"/>
              <a:t>의 산출방법을 참고함</a:t>
            </a:r>
            <a:endParaRPr lang="en-US" altLang="ko-KR" sz="15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6E68DEF-38BC-4F3C-9DBC-C8003A80F5A7}"/>
              </a:ext>
            </a:extLst>
          </p:cNvPr>
          <p:cNvGrpSpPr/>
          <p:nvPr/>
        </p:nvGrpSpPr>
        <p:grpSpPr>
          <a:xfrm>
            <a:off x="818091" y="3745431"/>
            <a:ext cx="2265212" cy="2368434"/>
            <a:chOff x="6099099" y="-85837"/>
            <a:chExt cx="3549902" cy="4413288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A60E0FF9-1AE9-40BA-8D63-BE48B4A9F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006"/>
            <a:stretch/>
          </p:blipFill>
          <p:spPr>
            <a:xfrm>
              <a:off x="6099099" y="-85837"/>
              <a:ext cx="3549902" cy="4413288"/>
            </a:xfrm>
            <a:prstGeom prst="rect">
              <a:avLst/>
            </a:prstGeom>
          </p:spPr>
        </p:pic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56E1216-F898-46C1-84B8-4C650EEF6E10}"/>
                </a:ext>
              </a:extLst>
            </p:cNvPr>
            <p:cNvCxnSpPr/>
            <p:nvPr/>
          </p:nvCxnSpPr>
          <p:spPr>
            <a:xfrm>
              <a:off x="6536987" y="2954498"/>
              <a:ext cx="2996119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CB3F6A7F-2BC0-454B-A7E6-5BBB9B3D043E}"/>
                </a:ext>
              </a:extLst>
            </p:cNvPr>
            <p:cNvCxnSpPr/>
            <p:nvPr/>
          </p:nvCxnSpPr>
          <p:spPr>
            <a:xfrm>
              <a:off x="6390487" y="3318434"/>
              <a:ext cx="1700471" cy="200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AF5D773-9BF5-405C-8E68-7F07647CF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23073" r="32669" b="33255"/>
          <a:stretch/>
        </p:blipFill>
        <p:spPr>
          <a:xfrm>
            <a:off x="3127590" y="3753550"/>
            <a:ext cx="3175674" cy="2336005"/>
          </a:xfrm>
          <a:prstGeom prst="rect">
            <a:avLst/>
          </a:prstGeom>
        </p:spPr>
      </p:pic>
      <p:sp>
        <p:nvSpPr>
          <p:cNvPr id="78" name="오른쪽 화살표 3">
            <a:extLst>
              <a:ext uri="{FF2B5EF4-FFF2-40B4-BE49-F238E27FC236}">
                <a16:creationId xmlns:a16="http://schemas.microsoft.com/office/drawing/2014/main" id="{BCE8F24F-94DF-49B8-95A5-B4FC4DF9FEE4}"/>
              </a:ext>
            </a:extLst>
          </p:cNvPr>
          <p:cNvSpPr/>
          <p:nvPr/>
        </p:nvSpPr>
        <p:spPr>
          <a:xfrm>
            <a:off x="6330804" y="4675885"/>
            <a:ext cx="1110093" cy="642695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FDB04DB-788A-43E6-994D-93EF24C4C400}"/>
              </a:ext>
            </a:extLst>
          </p:cNvPr>
          <p:cNvSpPr/>
          <p:nvPr/>
        </p:nvSpPr>
        <p:spPr>
          <a:xfrm>
            <a:off x="9080437" y="4497156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B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오존</a:t>
            </a:r>
          </a:p>
        </p:txBody>
      </p:sp>
      <p:sp>
        <p:nvSpPr>
          <p:cNvPr id="80" name="덧셈 기호 4">
            <a:extLst>
              <a:ext uri="{FF2B5EF4-FFF2-40B4-BE49-F238E27FC236}">
                <a16:creationId xmlns:a16="http://schemas.microsoft.com/office/drawing/2014/main" id="{F02F6C1A-5C36-46E5-8CE0-5CE46BA524EE}"/>
              </a:ext>
            </a:extLst>
          </p:cNvPr>
          <p:cNvSpPr/>
          <p:nvPr/>
        </p:nvSpPr>
        <p:spPr>
          <a:xfrm>
            <a:off x="9288236" y="3598301"/>
            <a:ext cx="610782" cy="60957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F7C817A-F7D3-4DC1-AE7C-ACB798C3C76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41033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068" y="1758810"/>
            <a:ext cx="3304229" cy="4806151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5B73BF0-F467-4C4B-88D7-700E844544E2}"/>
              </a:ext>
            </a:extLst>
          </p:cNvPr>
          <p:cNvSpPr/>
          <p:nvPr/>
        </p:nvSpPr>
        <p:spPr>
          <a:xfrm>
            <a:off x="403649" y="1378194"/>
            <a:ext cx="2228722" cy="2199063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CB94D42-9DD9-4017-BA54-0B57491A8916}"/>
              </a:ext>
            </a:extLst>
          </p:cNvPr>
          <p:cNvSpPr/>
          <p:nvPr/>
        </p:nvSpPr>
        <p:spPr>
          <a:xfrm>
            <a:off x="595541" y="1560976"/>
            <a:ext cx="1858225" cy="18334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5560BF5-44B4-449F-877D-7A4AAA7B39E3}"/>
              </a:ext>
            </a:extLst>
          </p:cNvPr>
          <p:cNvSpPr/>
          <p:nvPr/>
        </p:nvSpPr>
        <p:spPr>
          <a:xfrm>
            <a:off x="96338" y="1821519"/>
            <a:ext cx="2875204" cy="1086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지역별</a:t>
            </a:r>
            <a:endParaRPr lang="en-US" altLang="ko-KR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5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</a:t>
            </a:r>
            <a:endParaRPr lang="ko-KR" altLang="en-US" sz="15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150C3082-F0E5-4C4E-AB98-7C92436DCF8D}"/>
              </a:ext>
            </a:extLst>
          </p:cNvPr>
          <p:cNvSpPr/>
          <p:nvPr/>
        </p:nvSpPr>
        <p:spPr>
          <a:xfrm>
            <a:off x="4108157" y="1978429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177139"/>
              <a:gd name="adj6" fmla="val 179300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서울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24A89A6-136C-40B5-8B57-256DB0056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01" y="5755076"/>
            <a:ext cx="1023667" cy="1023667"/>
          </a:xfrm>
          <a:prstGeom prst="rect">
            <a:avLst/>
          </a:prstGeom>
        </p:spPr>
      </p:pic>
      <p:sp>
        <p:nvSpPr>
          <p:cNvPr id="76" name="설명선: 굽은 선 75">
            <a:extLst>
              <a:ext uri="{FF2B5EF4-FFF2-40B4-BE49-F238E27FC236}">
                <a16:creationId xmlns:a16="http://schemas.microsoft.com/office/drawing/2014/main" id="{F92D4118-75CA-4B22-90DF-D49655C74B14}"/>
              </a:ext>
            </a:extLst>
          </p:cNvPr>
          <p:cNvSpPr/>
          <p:nvPr/>
        </p:nvSpPr>
        <p:spPr>
          <a:xfrm>
            <a:off x="3762793" y="3077962"/>
            <a:ext cx="1284214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-46324"/>
              <a:gd name="adj6" fmla="val 165005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인천</a:t>
            </a:r>
          </a:p>
        </p:txBody>
      </p:sp>
      <p:sp>
        <p:nvSpPr>
          <p:cNvPr id="77" name="설명선: 굽은 선 76">
            <a:extLst>
              <a:ext uri="{FF2B5EF4-FFF2-40B4-BE49-F238E27FC236}">
                <a16:creationId xmlns:a16="http://schemas.microsoft.com/office/drawing/2014/main" id="{04C34B47-949B-4ACB-8148-005267965FFC}"/>
              </a:ext>
            </a:extLst>
          </p:cNvPr>
          <p:cNvSpPr/>
          <p:nvPr/>
        </p:nvSpPr>
        <p:spPr>
          <a:xfrm>
            <a:off x="4123845" y="3994712"/>
            <a:ext cx="1284214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20785"/>
              <a:gd name="adj6" fmla="val 204440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대전</a:t>
            </a:r>
          </a:p>
        </p:txBody>
      </p:sp>
      <p:sp>
        <p:nvSpPr>
          <p:cNvPr id="78" name="설명선: 굽은 선 77">
            <a:extLst>
              <a:ext uri="{FF2B5EF4-FFF2-40B4-BE49-F238E27FC236}">
                <a16:creationId xmlns:a16="http://schemas.microsoft.com/office/drawing/2014/main" id="{1C23F311-4BE9-4472-9693-03A793A667F1}"/>
              </a:ext>
            </a:extLst>
          </p:cNvPr>
          <p:cNvSpPr/>
          <p:nvPr/>
        </p:nvSpPr>
        <p:spPr>
          <a:xfrm>
            <a:off x="3762793" y="4910463"/>
            <a:ext cx="1284214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34103"/>
              <a:gd name="adj6" fmla="val 185021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광주</a:t>
            </a:r>
          </a:p>
        </p:txBody>
      </p:sp>
      <p:sp>
        <p:nvSpPr>
          <p:cNvPr id="79" name="설명선: 굽은 선 78">
            <a:extLst>
              <a:ext uri="{FF2B5EF4-FFF2-40B4-BE49-F238E27FC236}">
                <a16:creationId xmlns:a16="http://schemas.microsoft.com/office/drawing/2014/main" id="{E2FE3D10-1531-4E73-87FB-67AF374193F6}"/>
              </a:ext>
            </a:extLst>
          </p:cNvPr>
          <p:cNvSpPr/>
          <p:nvPr/>
        </p:nvSpPr>
        <p:spPr>
          <a:xfrm>
            <a:off x="8227255" y="2921053"/>
            <a:ext cx="1398883" cy="507948"/>
          </a:xfrm>
          <a:prstGeom prst="borderCallout2">
            <a:avLst>
              <a:gd name="adj1" fmla="val 49153"/>
              <a:gd name="adj2" fmla="val 139"/>
              <a:gd name="adj3" fmla="val 133076"/>
              <a:gd name="adj4" fmla="val -40811"/>
              <a:gd name="adj5" fmla="val 260720"/>
              <a:gd name="adj6" fmla="val -64692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대구</a:t>
            </a:r>
          </a:p>
        </p:txBody>
      </p:sp>
      <p:sp>
        <p:nvSpPr>
          <p:cNvPr id="80" name="설명선: 굽은 선 79">
            <a:extLst>
              <a:ext uri="{FF2B5EF4-FFF2-40B4-BE49-F238E27FC236}">
                <a16:creationId xmlns:a16="http://schemas.microsoft.com/office/drawing/2014/main" id="{79EEEEBD-B5D4-44D6-9DE6-86DA9A3BFC5B}"/>
              </a:ext>
            </a:extLst>
          </p:cNvPr>
          <p:cNvSpPr/>
          <p:nvPr/>
        </p:nvSpPr>
        <p:spPr>
          <a:xfrm>
            <a:off x="9012217" y="3837802"/>
            <a:ext cx="1398883" cy="507948"/>
          </a:xfrm>
          <a:prstGeom prst="borderCallout2">
            <a:avLst>
              <a:gd name="adj1" fmla="val 49153"/>
              <a:gd name="adj2" fmla="val 139"/>
              <a:gd name="adj3" fmla="val 54220"/>
              <a:gd name="adj4" fmla="val -42083"/>
              <a:gd name="adj5" fmla="val 120003"/>
              <a:gd name="adj6" fmla="val -82801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울산</a:t>
            </a:r>
          </a:p>
        </p:txBody>
      </p:sp>
      <p:sp>
        <p:nvSpPr>
          <p:cNvPr id="81" name="설명선: 굽은 선 80">
            <a:extLst>
              <a:ext uri="{FF2B5EF4-FFF2-40B4-BE49-F238E27FC236}">
                <a16:creationId xmlns:a16="http://schemas.microsoft.com/office/drawing/2014/main" id="{C4A951F5-6D63-4A58-A35E-9EDCC24DB968}"/>
              </a:ext>
            </a:extLst>
          </p:cNvPr>
          <p:cNvSpPr/>
          <p:nvPr/>
        </p:nvSpPr>
        <p:spPr>
          <a:xfrm>
            <a:off x="9012217" y="4753554"/>
            <a:ext cx="1398883" cy="507948"/>
          </a:xfrm>
          <a:prstGeom prst="borderCallout2">
            <a:avLst>
              <a:gd name="adj1" fmla="val 49153"/>
              <a:gd name="adj2" fmla="val 139"/>
              <a:gd name="adj3" fmla="val 54220"/>
              <a:gd name="adj4" fmla="val -42083"/>
              <a:gd name="adj5" fmla="val -773"/>
              <a:gd name="adj6" fmla="val -82649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부산</a:t>
            </a:r>
          </a:p>
        </p:txBody>
      </p:sp>
      <p:sp>
        <p:nvSpPr>
          <p:cNvPr id="82" name="설명선: 굽은 선 81">
            <a:extLst>
              <a:ext uri="{FF2B5EF4-FFF2-40B4-BE49-F238E27FC236}">
                <a16:creationId xmlns:a16="http://schemas.microsoft.com/office/drawing/2014/main" id="{25D5A623-0307-4C8C-A8AC-6535B07C65AB}"/>
              </a:ext>
            </a:extLst>
          </p:cNvPr>
          <p:cNvSpPr/>
          <p:nvPr/>
        </p:nvSpPr>
        <p:spPr>
          <a:xfrm>
            <a:off x="7442293" y="5542150"/>
            <a:ext cx="1398883" cy="507948"/>
          </a:xfrm>
          <a:prstGeom prst="borderCallout2">
            <a:avLst>
              <a:gd name="adj1" fmla="val 49153"/>
              <a:gd name="adj2" fmla="val 139"/>
              <a:gd name="adj3" fmla="val 54220"/>
              <a:gd name="adj4" fmla="val -42083"/>
              <a:gd name="adj5" fmla="val 131083"/>
              <a:gd name="adj6" fmla="val -65857"/>
            </a:avLst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제주도</a:t>
            </a:r>
          </a:p>
        </p:txBody>
      </p:sp>
      <p:sp>
        <p:nvSpPr>
          <p:cNvPr id="83" name="설명선: 굽은 선 82">
            <a:extLst>
              <a:ext uri="{FF2B5EF4-FFF2-40B4-BE49-F238E27FC236}">
                <a16:creationId xmlns:a16="http://schemas.microsoft.com/office/drawing/2014/main" id="{EA23E45F-96CD-44E9-88AC-9DB2B715FBD4}"/>
              </a:ext>
            </a:extLst>
          </p:cNvPr>
          <p:cNvSpPr/>
          <p:nvPr/>
        </p:nvSpPr>
        <p:spPr>
          <a:xfrm>
            <a:off x="2828692" y="2492144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54220"/>
              <a:gd name="adj4" fmla="val 148537"/>
              <a:gd name="adj5" fmla="val 126978"/>
              <a:gd name="adj6" fmla="val 270703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</a:t>
            </a:r>
            <a:endParaRPr lang="ko-KR" altLang="en-US" sz="25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4" name="설명선: 굽은 선 83">
            <a:extLst>
              <a:ext uri="{FF2B5EF4-FFF2-40B4-BE49-F238E27FC236}">
                <a16:creationId xmlns:a16="http://schemas.microsoft.com/office/drawing/2014/main" id="{2AD96E90-8C5C-4CCF-9E14-2361F1CF6A08}"/>
              </a:ext>
            </a:extLst>
          </p:cNvPr>
          <p:cNvSpPr/>
          <p:nvPr/>
        </p:nvSpPr>
        <p:spPr>
          <a:xfrm>
            <a:off x="8674979" y="1159714"/>
            <a:ext cx="1284213" cy="499295"/>
          </a:xfrm>
          <a:prstGeom prst="borderCallout2">
            <a:avLst>
              <a:gd name="adj1" fmla="val 54220"/>
              <a:gd name="adj2" fmla="val 2354"/>
              <a:gd name="adj3" fmla="val 54221"/>
              <a:gd name="adj4" fmla="val -75430"/>
              <a:gd name="adj5" fmla="val 320106"/>
              <a:gd name="adj6" fmla="val -117677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강원</a:t>
            </a:r>
            <a:endParaRPr lang="ko-KR" altLang="en-US" sz="25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설명선: 굽은 선 84">
            <a:extLst>
              <a:ext uri="{FF2B5EF4-FFF2-40B4-BE49-F238E27FC236}">
                <a16:creationId xmlns:a16="http://schemas.microsoft.com/office/drawing/2014/main" id="{A5ECF024-4AC2-40D8-876B-600188C6549E}"/>
              </a:ext>
            </a:extLst>
          </p:cNvPr>
          <p:cNvSpPr/>
          <p:nvPr/>
        </p:nvSpPr>
        <p:spPr>
          <a:xfrm>
            <a:off x="2058556" y="3424103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50890"/>
              <a:gd name="adj4" fmla="val 237865"/>
              <a:gd name="adj5" fmla="val 53723"/>
              <a:gd name="adj6" fmla="val 339317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충북</a:t>
            </a:r>
          </a:p>
        </p:txBody>
      </p:sp>
      <p:sp>
        <p:nvSpPr>
          <p:cNvPr id="87" name="설명선: 굽은 선 86">
            <a:extLst>
              <a:ext uri="{FF2B5EF4-FFF2-40B4-BE49-F238E27FC236}">
                <a16:creationId xmlns:a16="http://schemas.microsoft.com/office/drawing/2014/main" id="{CF2EA888-336C-4EA0-A2AC-3CAF08B4ADBD}"/>
              </a:ext>
            </a:extLst>
          </p:cNvPr>
          <p:cNvSpPr/>
          <p:nvPr/>
        </p:nvSpPr>
        <p:spPr>
          <a:xfrm>
            <a:off x="9025829" y="2244958"/>
            <a:ext cx="1284213" cy="499295"/>
          </a:xfrm>
          <a:prstGeom prst="borderCallout2">
            <a:avLst>
              <a:gd name="adj1" fmla="val 54220"/>
              <a:gd name="adj2" fmla="val 2354"/>
              <a:gd name="adj3" fmla="val 54221"/>
              <a:gd name="adj4" fmla="val -75430"/>
              <a:gd name="adj5" fmla="val 266829"/>
              <a:gd name="adj6" fmla="val -116382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경북</a:t>
            </a:r>
          </a:p>
        </p:txBody>
      </p:sp>
      <p:sp>
        <p:nvSpPr>
          <p:cNvPr id="88" name="설명선: 굽은 선 87">
            <a:extLst>
              <a:ext uri="{FF2B5EF4-FFF2-40B4-BE49-F238E27FC236}">
                <a16:creationId xmlns:a16="http://schemas.microsoft.com/office/drawing/2014/main" id="{B46F4D59-CC4C-4DA5-9C7E-C00CFA8D0C6C}"/>
              </a:ext>
            </a:extLst>
          </p:cNvPr>
          <p:cNvSpPr/>
          <p:nvPr/>
        </p:nvSpPr>
        <p:spPr>
          <a:xfrm>
            <a:off x="10274550" y="3257610"/>
            <a:ext cx="1284213" cy="499295"/>
          </a:xfrm>
          <a:prstGeom prst="borderCallout2">
            <a:avLst>
              <a:gd name="adj1" fmla="val 54220"/>
              <a:gd name="adj2" fmla="val 2354"/>
              <a:gd name="adj3" fmla="val 107498"/>
              <a:gd name="adj4" fmla="val -166052"/>
              <a:gd name="adj5" fmla="val 290138"/>
              <a:gd name="adj6" fmla="val -236780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경남</a:t>
            </a:r>
          </a:p>
        </p:txBody>
      </p:sp>
      <p:sp>
        <p:nvSpPr>
          <p:cNvPr id="89" name="설명선: 굽은 선 88">
            <a:extLst>
              <a:ext uri="{FF2B5EF4-FFF2-40B4-BE49-F238E27FC236}">
                <a16:creationId xmlns:a16="http://schemas.microsoft.com/office/drawing/2014/main" id="{3CAADAB4-69A0-418F-8DB0-8A46F2817A59}"/>
              </a:ext>
            </a:extLst>
          </p:cNvPr>
          <p:cNvSpPr/>
          <p:nvPr/>
        </p:nvSpPr>
        <p:spPr>
          <a:xfrm>
            <a:off x="1762096" y="4859199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-45674"/>
              <a:gd name="adj4" fmla="val 187375"/>
              <a:gd name="adj5" fmla="val -69479"/>
              <a:gd name="adj6" fmla="val 367798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전북</a:t>
            </a:r>
          </a:p>
        </p:txBody>
      </p:sp>
      <p:sp>
        <p:nvSpPr>
          <p:cNvPr id="90" name="설명선: 굽은 선 89">
            <a:extLst>
              <a:ext uri="{FF2B5EF4-FFF2-40B4-BE49-F238E27FC236}">
                <a16:creationId xmlns:a16="http://schemas.microsoft.com/office/drawing/2014/main" id="{2730D55E-A5D3-41FC-A9C4-C678FB6A630C}"/>
              </a:ext>
            </a:extLst>
          </p:cNvPr>
          <p:cNvSpPr/>
          <p:nvPr/>
        </p:nvSpPr>
        <p:spPr>
          <a:xfrm>
            <a:off x="2823944" y="5631897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-45674"/>
              <a:gd name="adj4" fmla="val 187375"/>
              <a:gd name="adj5" fmla="val -66149"/>
              <a:gd name="adj6" fmla="val 260346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전남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B8A7B00-B663-4ADF-AF3C-45C07BDA13F3}"/>
              </a:ext>
            </a:extLst>
          </p:cNvPr>
          <p:cNvSpPr/>
          <p:nvPr/>
        </p:nvSpPr>
        <p:spPr>
          <a:xfrm>
            <a:off x="2554830" y="223913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천식예측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설명선: 굽은 선 84">
            <a:extLst>
              <a:ext uri="{FF2B5EF4-FFF2-40B4-BE49-F238E27FC236}">
                <a16:creationId xmlns:a16="http://schemas.microsoft.com/office/drawing/2014/main" id="{A5ECF024-4AC2-40D8-876B-600188C6549E}"/>
              </a:ext>
            </a:extLst>
          </p:cNvPr>
          <p:cNvSpPr/>
          <p:nvPr/>
        </p:nvSpPr>
        <p:spPr>
          <a:xfrm>
            <a:off x="4471741" y="5860352"/>
            <a:ext cx="1284213" cy="499295"/>
          </a:xfrm>
          <a:prstGeom prst="borderCallout2">
            <a:avLst>
              <a:gd name="adj1" fmla="val 54220"/>
              <a:gd name="adj2" fmla="val 100744"/>
              <a:gd name="adj3" fmla="val -72728"/>
              <a:gd name="adj4" fmla="val 200484"/>
              <a:gd name="adj5" fmla="val -421791"/>
              <a:gd name="adj6" fmla="val 181392"/>
            </a:avLst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충남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713734" y="1445542"/>
            <a:ext cx="1595375" cy="42693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16</a:t>
            </a:r>
            <a:r>
              <a:rPr lang="ko-KR" altLang="en-US" b="1" dirty="0">
                <a:solidFill>
                  <a:sysClr val="windowText" lastClr="000000"/>
                </a:solidFill>
              </a:rPr>
              <a:t>개 지역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413EBDC-F06C-462B-958A-3F24D25CB76D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74995" y="299889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천식예측의 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09934"/>
              </p:ext>
            </p:extLst>
          </p:nvPr>
        </p:nvGraphicFramePr>
        <p:xfrm>
          <a:off x="1113503" y="1705835"/>
          <a:ext cx="9169114" cy="248545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013091">
                  <a:extLst>
                    <a:ext uri="{9D8B030D-6E8A-4147-A177-3AD203B41FA5}">
                      <a16:colId xmlns:a16="http://schemas.microsoft.com/office/drawing/2014/main" val="650730870"/>
                    </a:ext>
                  </a:extLst>
                </a:gridCol>
                <a:gridCol w="7156023">
                  <a:extLst>
                    <a:ext uri="{9D8B030D-6E8A-4147-A177-3AD203B41FA5}">
                      <a16:colId xmlns:a16="http://schemas.microsoft.com/office/drawing/2014/main" val="2213856355"/>
                    </a:ext>
                  </a:extLst>
                </a:gridCol>
              </a:tblGrid>
              <a:tr h="450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effectLst/>
                        </a:rPr>
                        <a:t>오존농도</a:t>
                      </a:r>
                      <a:r>
                        <a:rPr lang="en-US" altLang="ko-KR" sz="2000" kern="0" spc="0" dirty="0">
                          <a:effectLst/>
                        </a:rPr>
                        <a:t>(</a:t>
                      </a:r>
                      <a:r>
                        <a:rPr lang="en-US" sz="2000" kern="0" spc="0" dirty="0">
                          <a:effectLst/>
                        </a:rPr>
                        <a:t>ppm)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작용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75859289"/>
                  </a:ext>
                </a:extLst>
              </a:tr>
              <a:tr h="450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0.01~0.02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다소의 냄새를 느낀다</a:t>
                      </a:r>
                      <a:r>
                        <a:rPr lang="en-US" altLang="ko-KR" sz="2000" kern="0" spc="0" dirty="0">
                          <a:effectLst/>
                        </a:rPr>
                        <a:t>.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42474974"/>
                  </a:ext>
                </a:extLst>
              </a:tr>
              <a:tr h="97291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effectLst/>
                        </a:rPr>
                        <a:t>0.1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effectLst/>
                        </a:rPr>
                        <a:t>확실히 냄새가 나고</a:t>
                      </a:r>
                      <a:r>
                        <a:rPr lang="en-US" altLang="ko-KR" sz="2000" kern="0" spc="0" dirty="0">
                          <a:effectLst/>
                        </a:rPr>
                        <a:t>, </a:t>
                      </a:r>
                      <a:r>
                        <a:rPr lang="ko-KR" altLang="en-US" sz="2000" kern="0" spc="0" dirty="0">
                          <a:effectLst/>
                        </a:rPr>
                        <a:t>코나 목에 자극을 느낀다</a:t>
                      </a:r>
                      <a:r>
                        <a:rPr lang="en-US" altLang="ko-KR" sz="2000" kern="0" spc="0" dirty="0">
                          <a:effectLst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코나 목에 자극을 느끼면 천식이 악화되거나 발병 확률이</a:t>
                      </a:r>
                      <a:endParaRPr lang="en-US" altLang="ko-KR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증가됨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</a:rPr>
                        <a:t>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585986"/>
                  </a:ext>
                </a:extLst>
              </a:tr>
              <a:tr h="45078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effectLst/>
                        </a:rPr>
                        <a:t>0.2~0.5</a:t>
                      </a:r>
                      <a:endParaRPr lang="en-US" sz="2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effectLst/>
                        </a:rPr>
                        <a:t>3</a:t>
                      </a:r>
                      <a:r>
                        <a:rPr lang="ko-KR" altLang="en-US" sz="2000" kern="0" spc="0" dirty="0">
                          <a:effectLst/>
                        </a:rPr>
                        <a:t>∼</a:t>
                      </a:r>
                      <a:r>
                        <a:rPr lang="en-US" altLang="ko-KR" sz="2000" kern="0" spc="0" dirty="0">
                          <a:effectLst/>
                        </a:rPr>
                        <a:t>6</a:t>
                      </a:r>
                      <a:r>
                        <a:rPr lang="ko-KR" altLang="en-US" sz="2000" kern="0" spc="0" dirty="0">
                          <a:effectLst/>
                        </a:rPr>
                        <a:t>시간 노출되면 시각이 떨어진다</a:t>
                      </a:r>
                      <a:r>
                        <a:rPr lang="en-US" altLang="ko-KR" sz="2000" kern="0" spc="0" dirty="0">
                          <a:effectLst/>
                        </a:rPr>
                        <a:t>.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145064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8209FC0-5697-4866-9DB8-65DB3665D4A9}"/>
              </a:ext>
            </a:extLst>
          </p:cNvPr>
          <p:cNvSpPr txBox="1"/>
          <p:nvPr/>
        </p:nvSpPr>
        <p:spPr>
          <a:xfrm>
            <a:off x="1076855" y="4249151"/>
            <a:ext cx="1018902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대기 중에 배출된 광화학 </a:t>
            </a:r>
            <a:r>
              <a:rPr lang="ko-KR" altLang="en-US" dirty="0" err="1"/>
              <a:t>옥시던트의</a:t>
            </a:r>
            <a:r>
              <a:rPr lang="ko-KR" altLang="en-US" dirty="0"/>
              <a:t> 일종으로 </a:t>
            </a:r>
            <a:r>
              <a:rPr lang="en-US" altLang="ko-KR" dirty="0"/>
              <a:t>2</a:t>
            </a:r>
            <a:r>
              <a:rPr lang="ko-KR" altLang="en-US" dirty="0"/>
              <a:t>차 오염물질에 속한다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반복 노출시에는 폐에 영향을 미치며</a:t>
            </a:r>
            <a:r>
              <a:rPr lang="en-US" altLang="ko-KR" dirty="0"/>
              <a:t>, </a:t>
            </a:r>
            <a:r>
              <a:rPr lang="ko-KR" altLang="en-US" dirty="0"/>
              <a:t>폐기종 및 천식을 악화시키고</a:t>
            </a:r>
            <a:r>
              <a:rPr lang="en-US" altLang="ko-KR" dirty="0"/>
              <a:t>, </a:t>
            </a:r>
            <a:r>
              <a:rPr lang="ko-KR" altLang="en-US" dirty="0"/>
              <a:t>폐활량을 감소 시킬 수 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특히 기관지 천식환자나 호흡기 </a:t>
            </a:r>
            <a:r>
              <a:rPr lang="ko-KR" altLang="en-US" dirty="0" err="1"/>
              <a:t>질환자</a:t>
            </a:r>
            <a:r>
              <a:rPr lang="en-US" altLang="ko-KR" dirty="0"/>
              <a:t>, </a:t>
            </a:r>
            <a:r>
              <a:rPr lang="ko-KR" altLang="en-US" dirty="0"/>
              <a:t>어린이</a:t>
            </a:r>
            <a:r>
              <a:rPr lang="en-US" altLang="ko-KR" dirty="0"/>
              <a:t>, </a:t>
            </a:r>
            <a:r>
              <a:rPr lang="ko-KR" altLang="en-US" dirty="0"/>
              <a:t>노약자 등에게는 많은 영향을 미친다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B40DFE-EC39-4FFE-ABB5-93E9EFCD4BD5}"/>
              </a:ext>
            </a:extLst>
          </p:cNvPr>
          <p:cNvSpPr txBox="1"/>
          <p:nvPr/>
        </p:nvSpPr>
        <p:spPr>
          <a:xfrm>
            <a:off x="1113503" y="6277494"/>
            <a:ext cx="68596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https://www.airkorea.or.kr/web/airMatter?pMENU_NO=130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6419FF-0119-40B2-9382-63C770EFBF71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48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3433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6-2)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새로운 천식 예측 기준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E13C9E2-4C39-4B10-94C6-8210FBB41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95" y="2491795"/>
            <a:ext cx="958438" cy="958438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2829879" y="2495346"/>
            <a:ext cx="958438" cy="103184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11790-BC31-46D9-A470-5008D8934333}"/>
              </a:ext>
            </a:extLst>
          </p:cNvPr>
          <p:cNvSpPr txBox="1"/>
          <p:nvPr/>
        </p:nvSpPr>
        <p:spPr>
          <a:xfrm>
            <a:off x="694620" y="3703151"/>
            <a:ext cx="258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16</a:t>
            </a:r>
            <a:r>
              <a:rPr lang="ko-KR" altLang="en-US" b="1" dirty="0"/>
              <a:t>개 지역</a:t>
            </a:r>
            <a:r>
              <a:rPr lang="en-US" altLang="ko-KR" b="1" dirty="0"/>
              <a:t>(</a:t>
            </a:r>
            <a:r>
              <a:rPr lang="ko-KR" altLang="en-US" b="1" dirty="0"/>
              <a:t>일별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3F162FC-9D8A-4824-ADF1-73E334EE5B07}"/>
              </a:ext>
            </a:extLst>
          </p:cNvPr>
          <p:cNvSpPr/>
          <p:nvPr/>
        </p:nvSpPr>
        <p:spPr>
          <a:xfrm>
            <a:off x="4079450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최저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A7CABCF8-9B17-4270-99D3-5CA66E4C2477}"/>
              </a:ext>
            </a:extLst>
          </p:cNvPr>
          <p:cNvSpPr/>
          <p:nvPr/>
        </p:nvSpPr>
        <p:spPr>
          <a:xfrm>
            <a:off x="5284905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일교차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℃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849F04F-0D90-4CB3-9A7A-048652E7D4F2}"/>
              </a:ext>
            </a:extLst>
          </p:cNvPr>
          <p:cNvSpPr/>
          <p:nvPr/>
        </p:nvSpPr>
        <p:spPr>
          <a:xfrm>
            <a:off x="6490360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습도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(%)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8F8EFDB-EC67-49A2-AA8D-94CEDAD0BF37}"/>
              </a:ext>
            </a:extLst>
          </p:cNvPr>
          <p:cNvSpPr/>
          <p:nvPr/>
        </p:nvSpPr>
        <p:spPr>
          <a:xfrm>
            <a:off x="7695815" y="2571307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기압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</a:rPr>
              <a:t>hPa</a:t>
            </a:r>
            <a:r>
              <a:rPr lang="en-US" altLang="ko-KR" sz="1400" b="1" dirty="0">
                <a:solidFill>
                  <a:srgbClr val="000000"/>
                </a:solidFill>
              </a:rPr>
              <a:t>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300396-8130-4EF5-8F53-9E55E354F727}"/>
              </a:ext>
            </a:extLst>
          </p:cNvPr>
          <p:cNvSpPr txBox="1"/>
          <p:nvPr/>
        </p:nvSpPr>
        <p:spPr>
          <a:xfrm>
            <a:off x="4400077" y="3667536"/>
            <a:ext cx="39355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기존에 나와있는 </a:t>
            </a:r>
            <a:r>
              <a:rPr lang="en-US" altLang="ko-KR" b="1" dirty="0"/>
              <a:t>ALI</a:t>
            </a:r>
            <a:r>
              <a:rPr lang="ko-KR" altLang="en-US" b="1" dirty="0"/>
              <a:t>의 산출요소</a:t>
            </a:r>
            <a:endParaRPr lang="en-US" altLang="ko-KR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F5387A66-D097-40F5-BC49-0859630CDB8C}"/>
              </a:ext>
            </a:extLst>
          </p:cNvPr>
          <p:cNvSpPr/>
          <p:nvPr/>
        </p:nvSpPr>
        <p:spPr>
          <a:xfrm>
            <a:off x="9681460" y="2532421"/>
            <a:ext cx="1026380" cy="1000152"/>
          </a:xfrm>
          <a:prstGeom prst="ellipse">
            <a:avLst/>
          </a:prstGeom>
          <a:solidFill>
            <a:schemeClr val="bg1"/>
          </a:solidFill>
          <a:ln w="127000">
            <a:solidFill>
              <a:srgbClr val="FB9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0000"/>
                </a:solidFill>
              </a:rPr>
              <a:t>오존</a:t>
            </a:r>
            <a:endParaRPr lang="en-US" altLang="ko-KR" sz="1400" b="1" dirty="0">
              <a:solidFill>
                <a:srgbClr val="000000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000000"/>
                </a:solidFill>
              </a:rPr>
              <a:t>(ppm)</a:t>
            </a:r>
            <a:endParaRPr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88" name="덧셈 기호 4">
            <a:extLst>
              <a:ext uri="{FF2B5EF4-FFF2-40B4-BE49-F238E27FC236}">
                <a16:creationId xmlns:a16="http://schemas.microsoft.com/office/drawing/2014/main" id="{07C6E800-2FBD-40E9-9E66-3EC0BCD9709E}"/>
              </a:ext>
            </a:extLst>
          </p:cNvPr>
          <p:cNvSpPr/>
          <p:nvPr/>
        </p:nvSpPr>
        <p:spPr>
          <a:xfrm>
            <a:off x="8901270" y="2727712"/>
            <a:ext cx="610782" cy="60957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같음 기호 88">
            <a:extLst>
              <a:ext uri="{FF2B5EF4-FFF2-40B4-BE49-F238E27FC236}">
                <a16:creationId xmlns:a16="http://schemas.microsoft.com/office/drawing/2014/main" id="{6D5B1F3A-2138-4FDD-A657-409D3595EA3E}"/>
              </a:ext>
            </a:extLst>
          </p:cNvPr>
          <p:cNvSpPr/>
          <p:nvPr/>
        </p:nvSpPr>
        <p:spPr>
          <a:xfrm>
            <a:off x="1003926" y="4883873"/>
            <a:ext cx="773867" cy="467392"/>
          </a:xfrm>
          <a:prstGeom prst="mathEqual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705B99A-E6C4-43A9-945F-E6E318498C67}"/>
              </a:ext>
            </a:extLst>
          </p:cNvPr>
          <p:cNvSpPr txBox="1"/>
          <p:nvPr/>
        </p:nvSpPr>
        <p:spPr>
          <a:xfrm>
            <a:off x="1800276" y="4802098"/>
            <a:ext cx="61259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새로운 </a:t>
            </a:r>
            <a:r>
              <a:rPr lang="en-US" altLang="ko-KR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ALI(</a:t>
            </a:r>
            <a:r>
              <a:rPr lang="ko-KR" altLang="en-US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천식위험지수</a:t>
            </a:r>
            <a:r>
              <a:rPr lang="en-US" altLang="ko-KR" sz="35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5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0972E84-1E11-4DD8-A641-6CF06F84F8AE}"/>
              </a:ext>
            </a:extLst>
          </p:cNvPr>
          <p:cNvSpPr txBox="1"/>
          <p:nvPr/>
        </p:nvSpPr>
        <p:spPr>
          <a:xfrm>
            <a:off x="8901270" y="3608767"/>
            <a:ext cx="304454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새로운 </a:t>
            </a:r>
            <a:r>
              <a:rPr lang="en-US" altLang="ko-KR" b="1" dirty="0"/>
              <a:t>ALI</a:t>
            </a:r>
            <a:r>
              <a:rPr lang="ko-KR" altLang="en-US" b="1" dirty="0"/>
              <a:t>의 산출요소</a:t>
            </a:r>
            <a:endParaRPr lang="en-US" altLang="ko-KR" b="1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A89F151-F36B-416E-BBD3-8D4AC5D6EB97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4390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303520"/>
            <a:ext cx="61236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6-3) </a:t>
            </a:r>
            <a:r>
              <a:rPr lang="ko-KR" altLang="en-US" sz="3000" b="1" dirty="0" err="1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공공데이터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수집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1026" name="Picture 2" descr="C:\Users\Administrator\Desktop\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7699" y="1629131"/>
            <a:ext cx="3984302" cy="3187601"/>
          </a:xfrm>
          <a:prstGeom prst="rect">
            <a:avLst/>
          </a:prstGeom>
          <a:noFill/>
        </p:spPr>
      </p:pic>
      <p:pic>
        <p:nvPicPr>
          <p:cNvPr id="5" name="Picture 3" descr="C:\Users\Administrator\Desktop\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86630" y="2595422"/>
            <a:ext cx="3710074" cy="1181597"/>
          </a:xfrm>
          <a:prstGeom prst="rect">
            <a:avLst/>
          </a:prstGeom>
          <a:noFill/>
        </p:spPr>
      </p:pic>
      <p:sp>
        <p:nvSpPr>
          <p:cNvPr id="22" name="위로 굽은 화살표 21"/>
          <p:cNvSpPr/>
          <p:nvPr/>
        </p:nvSpPr>
        <p:spPr>
          <a:xfrm rot="10800000" flipH="1">
            <a:off x="4576661" y="1689689"/>
            <a:ext cx="887506" cy="851647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화살표 23"/>
          <p:cNvSpPr/>
          <p:nvPr/>
        </p:nvSpPr>
        <p:spPr>
          <a:xfrm rot="13550032">
            <a:off x="3188327" y="4161042"/>
            <a:ext cx="568998" cy="55640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87699" y="5052256"/>
            <a:ext cx="550830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기상청에서 지역과 시간대 </a:t>
            </a:r>
            <a:endParaRPr lang="en-US" altLang="ko-KR" dirty="0"/>
          </a:p>
          <a:p>
            <a:r>
              <a:rPr lang="ko-KR" altLang="en-US" dirty="0"/>
              <a:t>필요한 자료를 선택하면 쉽게 조회와 다운로드 가능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9675" y="6058867"/>
            <a:ext cx="63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https://data.kma.go.kr/cmmn/main.do</a:t>
            </a:r>
            <a:endParaRPr lang="ko-KR" altLang="en-US" dirty="0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562B2DE-330C-497F-BF5F-F6841CF8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71881" y="1619214"/>
            <a:ext cx="4715075" cy="319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왼쪽 화살표 13">
            <a:extLst>
              <a:ext uri="{FF2B5EF4-FFF2-40B4-BE49-F238E27FC236}">
                <a16:creationId xmlns:a16="http://schemas.microsoft.com/office/drawing/2014/main" id="{9E4BBC18-5790-4635-A1AD-728312E2BA5A}"/>
              </a:ext>
            </a:extLst>
          </p:cNvPr>
          <p:cNvSpPr/>
          <p:nvPr/>
        </p:nvSpPr>
        <p:spPr>
          <a:xfrm>
            <a:off x="8826261" y="2769271"/>
            <a:ext cx="606314" cy="44870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31016E-7CE2-435C-9276-3DC81662DB43}"/>
              </a:ext>
            </a:extLst>
          </p:cNvPr>
          <p:cNvSpPr txBox="1"/>
          <p:nvPr/>
        </p:nvSpPr>
        <p:spPr>
          <a:xfrm>
            <a:off x="6771881" y="4986610"/>
            <a:ext cx="4715075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공공데이터 </a:t>
            </a:r>
            <a:r>
              <a:rPr lang="ko-KR" altLang="en-US" dirty="0" err="1"/>
              <a:t>포털에서</a:t>
            </a:r>
            <a:r>
              <a:rPr lang="ko-KR" altLang="en-US" dirty="0"/>
              <a:t> 파일데이터에 접속해 원하는 정보를 골라 선택 다운로드 클릭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9BA45A-987C-4AD3-8CE3-4B36137EAAC7}"/>
              </a:ext>
            </a:extLst>
          </p:cNvPr>
          <p:cNvSpPr txBox="1"/>
          <p:nvPr/>
        </p:nvSpPr>
        <p:spPr>
          <a:xfrm>
            <a:off x="5464167" y="6068387"/>
            <a:ext cx="632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https://www.data.go.kr/dataset/15028050/fileData.do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A6E447F-2159-49B0-BCA6-F59BF0910B54}"/>
              </a:ext>
            </a:extLst>
          </p:cNvPr>
          <p:cNvSpPr/>
          <p:nvPr/>
        </p:nvSpPr>
        <p:spPr>
          <a:xfrm>
            <a:off x="34292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969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0" y="0"/>
            <a:ext cx="1918067" cy="1265531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1874475" y="130064"/>
            <a:ext cx="2219360" cy="1226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000" b="1" dirty="0">
                <a:solidFill>
                  <a:schemeClr val="tx2">
                    <a:lumMod val="75000"/>
                  </a:schemeClr>
                </a:solidFill>
              </a:rPr>
              <a:t>목  차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034632" y="2688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9389" y="2048539"/>
            <a:ext cx="4616611" cy="3350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팀원 소개</a:t>
            </a:r>
            <a:endParaRPr lang="en-US" altLang="ko-KR" sz="25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개발 동기</a:t>
            </a:r>
            <a:endParaRPr lang="en-US" altLang="ko-KR" sz="25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선정 질병</a:t>
            </a:r>
            <a:endParaRPr lang="en-US" altLang="ko-KR" sz="25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500" b="1" dirty="0"/>
              <a:t>목표</a:t>
            </a:r>
            <a:endParaRPr lang="en-US" altLang="ko-KR" sz="2500" b="1" dirty="0"/>
          </a:p>
          <a:p>
            <a:pPr>
              <a:lnSpc>
                <a:spcPct val="150000"/>
              </a:lnSpc>
            </a:pPr>
            <a:r>
              <a:rPr lang="en-US" altLang="ko-KR" sz="2200" b="1" dirty="0"/>
              <a:t>     4-1 ) </a:t>
            </a:r>
            <a:r>
              <a:rPr lang="ko-KR" altLang="en-US" sz="2200" b="1" dirty="0"/>
              <a:t>기능</a:t>
            </a:r>
            <a:endParaRPr lang="en-US" altLang="ko-KR" sz="2200" b="1" dirty="0"/>
          </a:p>
          <a:p>
            <a:pPr>
              <a:lnSpc>
                <a:spcPct val="150000"/>
              </a:lnSpc>
            </a:pPr>
            <a:r>
              <a:rPr lang="en-US" altLang="ko-KR" sz="2200" b="1" dirty="0"/>
              <a:t>     4-2 ) </a:t>
            </a:r>
            <a:r>
              <a:rPr lang="ko-KR" altLang="en-US" sz="2200" b="1" dirty="0"/>
              <a:t>기대방안</a:t>
            </a:r>
            <a:endParaRPr lang="en-US" altLang="ko-KR" sz="2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9477AB-D02D-43FC-A0FC-4442549B8983}"/>
              </a:ext>
            </a:extLst>
          </p:cNvPr>
          <p:cNvSpPr txBox="1"/>
          <p:nvPr/>
        </p:nvSpPr>
        <p:spPr>
          <a:xfrm>
            <a:off x="5794878" y="2020114"/>
            <a:ext cx="46166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5. </a:t>
            </a:r>
            <a:r>
              <a:rPr lang="ko-KR" altLang="en-US" sz="2500" b="1" dirty="0"/>
              <a:t>개발 환경</a:t>
            </a:r>
            <a:endParaRPr lang="en-US" altLang="ko-KR" sz="2500" b="1" dirty="0"/>
          </a:p>
          <a:p>
            <a:r>
              <a:rPr lang="en-US" altLang="ko-KR" sz="2200" b="1" dirty="0"/>
              <a:t>     5-1 ) </a:t>
            </a:r>
            <a:r>
              <a:rPr lang="ko-KR" altLang="en-US" sz="2200" b="1" dirty="0"/>
              <a:t>개발프로그램 설치</a:t>
            </a:r>
            <a:endParaRPr lang="en-US" altLang="ko-KR" sz="2200" b="1" dirty="0"/>
          </a:p>
          <a:p>
            <a:r>
              <a:rPr lang="en-US" altLang="ko-KR" sz="2200" b="1" dirty="0"/>
              <a:t>     5-2 ) </a:t>
            </a:r>
            <a:r>
              <a:rPr lang="ko-KR" altLang="en-US" sz="2200" b="1" dirty="0"/>
              <a:t>개발프로그램 선정 이유</a:t>
            </a:r>
            <a:endParaRPr lang="en-US" altLang="ko-KR" sz="2200" b="1" dirty="0"/>
          </a:p>
          <a:p>
            <a:r>
              <a:rPr lang="en-US" altLang="ko-KR" sz="2200" b="1" dirty="0"/>
              <a:t>     5-3 ) </a:t>
            </a:r>
            <a:r>
              <a:rPr lang="ko-KR" altLang="en-US" sz="2200" b="1" dirty="0"/>
              <a:t>시스템 흐름도</a:t>
            </a:r>
            <a:endParaRPr lang="en-US" altLang="ko-KR" sz="2200" b="1" dirty="0"/>
          </a:p>
          <a:p>
            <a:r>
              <a:rPr lang="en-US" altLang="ko-KR" sz="2500" b="1" dirty="0"/>
              <a:t>6. </a:t>
            </a:r>
            <a:r>
              <a:rPr lang="ko-KR" altLang="en-US" sz="2500" b="1" dirty="0"/>
              <a:t>지난주 진행 상황</a:t>
            </a:r>
            <a:endParaRPr lang="en-US" altLang="ko-KR" sz="2500" b="1" dirty="0"/>
          </a:p>
          <a:p>
            <a:r>
              <a:rPr lang="en-US" altLang="ko-KR" sz="2500" b="1" dirty="0"/>
              <a:t>7. </a:t>
            </a:r>
            <a:r>
              <a:rPr lang="ko-KR" altLang="en-US" sz="2500" b="1" dirty="0"/>
              <a:t>이번주 진행 상황</a:t>
            </a:r>
            <a:r>
              <a:rPr lang="en-US" altLang="ko-KR" sz="2500" b="1" dirty="0"/>
              <a:t> </a:t>
            </a:r>
          </a:p>
          <a:p>
            <a:r>
              <a:rPr lang="en-US" altLang="ko-KR" sz="2500" b="1" dirty="0"/>
              <a:t>8.</a:t>
            </a:r>
            <a:r>
              <a:rPr lang="ko-KR" altLang="en-US" sz="2500" b="1" dirty="0"/>
              <a:t> 개발 일정</a:t>
            </a:r>
            <a:endParaRPr lang="en-US" altLang="ko-KR" sz="2500" b="1" dirty="0"/>
          </a:p>
          <a:p>
            <a:r>
              <a:rPr lang="en-US" altLang="ko-KR" sz="2200" b="1" dirty="0"/>
              <a:t>     7-1) </a:t>
            </a:r>
            <a:r>
              <a:rPr lang="ko-KR" altLang="en-US" sz="2200" b="1" dirty="0"/>
              <a:t>개발일정</a:t>
            </a:r>
            <a:endParaRPr lang="en-US" altLang="ko-KR" sz="2200" b="1" dirty="0"/>
          </a:p>
          <a:p>
            <a:r>
              <a:rPr lang="en-US" altLang="ko-KR" sz="2200" b="1" dirty="0"/>
              <a:t>     7-2) </a:t>
            </a:r>
            <a:r>
              <a:rPr lang="ko-KR" altLang="en-US" sz="2200" b="1" dirty="0"/>
              <a:t>다음주 개발일정</a:t>
            </a:r>
            <a:endParaRPr lang="en-US" altLang="ko-KR" sz="2200" b="1" dirty="0"/>
          </a:p>
          <a:p>
            <a:r>
              <a:rPr lang="en-US" altLang="ko-KR" sz="2500" b="1" dirty="0"/>
              <a:t>9. </a:t>
            </a:r>
            <a:r>
              <a:rPr lang="ko-KR" altLang="en-US" sz="2500" b="1" dirty="0"/>
              <a:t>참고문헌 및 사이트</a:t>
            </a:r>
            <a:endParaRPr lang="en-US" altLang="ko-KR" sz="2500" b="1" dirty="0"/>
          </a:p>
          <a:p>
            <a:r>
              <a:rPr lang="en-US" altLang="ko-KR" sz="2500" b="1" dirty="0"/>
              <a:t>10. </a:t>
            </a:r>
            <a:r>
              <a:rPr lang="ko-KR" altLang="en-US" sz="2500" b="1" dirty="0"/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1726973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253416"/>
            <a:ext cx="61236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6-3) </a:t>
            </a:r>
            <a:r>
              <a:rPr lang="ko-KR" altLang="en-US" sz="3000" b="1" dirty="0" err="1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공공데이터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수집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grpSp>
        <p:nvGrpSpPr>
          <p:cNvPr id="3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3298AFB-E5A9-40D5-BDD2-CA3A8FC6D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8534" y="1553757"/>
            <a:ext cx="5046541" cy="3071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260720-1845-4E4B-8445-F29DA82164C1}"/>
              </a:ext>
            </a:extLst>
          </p:cNvPr>
          <p:cNvSpPr txBox="1"/>
          <p:nvPr/>
        </p:nvSpPr>
        <p:spPr>
          <a:xfrm>
            <a:off x="744813" y="4731254"/>
            <a:ext cx="5046541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 err="1"/>
              <a:t>에어코리아</a:t>
            </a:r>
            <a:r>
              <a:rPr lang="en-US" altLang="ko-KR" dirty="0"/>
              <a:t>’</a:t>
            </a:r>
            <a:r>
              <a:rPr lang="ko-KR" altLang="en-US" dirty="0"/>
              <a:t>에서 실시간 자료 조회에서 </a:t>
            </a:r>
            <a:endParaRPr lang="en-US" altLang="ko-KR" dirty="0"/>
          </a:p>
          <a:p>
            <a:pPr algn="ctr"/>
            <a:r>
              <a:rPr lang="ko-KR" altLang="en-US" dirty="0"/>
              <a:t>시도별 대기정보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EE733-8D8D-4660-A51E-A1B7B28CF5AD}"/>
              </a:ext>
            </a:extLst>
          </p:cNvPr>
          <p:cNvSpPr txBox="1"/>
          <p:nvPr/>
        </p:nvSpPr>
        <p:spPr>
          <a:xfrm>
            <a:off x="554334" y="6114138"/>
            <a:ext cx="1013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https://www.airkorea.or.kr/web/sidoCompareAir?itemCode=10003&amp;pMENU_NO=103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3BBFA-6B6D-400B-9CF0-72433CD2161A}"/>
              </a:ext>
            </a:extLst>
          </p:cNvPr>
          <p:cNvSpPr txBox="1"/>
          <p:nvPr/>
        </p:nvSpPr>
        <p:spPr>
          <a:xfrm>
            <a:off x="6030994" y="4739736"/>
            <a:ext cx="4541375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‘</a:t>
            </a:r>
            <a:r>
              <a:rPr lang="ko-KR" altLang="en-US" dirty="0" err="1"/>
              <a:t>케이웨더</a:t>
            </a:r>
            <a:r>
              <a:rPr lang="en-US" altLang="ko-KR" dirty="0"/>
              <a:t>’</a:t>
            </a:r>
            <a:r>
              <a:rPr lang="ko-KR" altLang="en-US" dirty="0"/>
              <a:t>에서 필요한 오존 농도만 </a:t>
            </a:r>
            <a:endParaRPr lang="en-US" altLang="ko-KR" dirty="0"/>
          </a:p>
          <a:p>
            <a:pPr algn="ctr"/>
            <a:r>
              <a:rPr lang="ko-KR" altLang="en-US" dirty="0"/>
              <a:t>데이터 수집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9758F6-1567-413A-9192-A8C2AEE51DE4}"/>
              </a:ext>
            </a:extLst>
          </p:cNvPr>
          <p:cNvSpPr txBox="1"/>
          <p:nvPr/>
        </p:nvSpPr>
        <p:spPr>
          <a:xfrm>
            <a:off x="539675" y="5765341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http://www.kweather.co.kr/air/air_present_me.html</a:t>
            </a:r>
            <a:endParaRPr lang="ko-KR" altLang="en-US" dirty="0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F06B9BED-6D5F-4F77-8FCD-4F6B3938C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1538451"/>
            <a:ext cx="4541375" cy="3086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785FD25-43BC-4EEA-80C1-30BBEB9FFB95}"/>
              </a:ext>
            </a:extLst>
          </p:cNvPr>
          <p:cNvSpPr/>
          <p:nvPr/>
        </p:nvSpPr>
        <p:spPr>
          <a:xfrm>
            <a:off x="342924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168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33590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278468"/>
            <a:ext cx="612366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6-3)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데이터 </a:t>
            </a:r>
            <a:r>
              <a:rPr lang="ko-KR" altLang="en-US" sz="3000" b="1" dirty="0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수집</a:t>
            </a:r>
            <a:r>
              <a:rPr lang="en-US" altLang="ko-KR" sz="3000" b="1" dirty="0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(</a:t>
            </a:r>
            <a:r>
              <a:rPr lang="ko-KR" altLang="en-US" sz="3000" b="1" dirty="0" err="1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크롤링</a:t>
            </a:r>
            <a:r>
              <a:rPr lang="en-US" altLang="ko-KR" sz="3000" b="1" dirty="0" smtClean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)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grpSp>
        <p:nvGrpSpPr>
          <p:cNvPr id="3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260720-1845-4E4B-8445-F29DA82164C1}"/>
              </a:ext>
            </a:extLst>
          </p:cNvPr>
          <p:cNvSpPr txBox="1"/>
          <p:nvPr/>
        </p:nvSpPr>
        <p:spPr>
          <a:xfrm>
            <a:off x="744813" y="4731254"/>
            <a:ext cx="5046541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네이버 날씨에서 </a:t>
            </a:r>
            <a:r>
              <a:rPr lang="ko-KR" altLang="en-US" dirty="0" err="1"/>
              <a:t>기후데이터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FEE733-8D8D-4660-A51E-A1B7B28CF5AD}"/>
              </a:ext>
            </a:extLst>
          </p:cNvPr>
          <p:cNvSpPr txBox="1"/>
          <p:nvPr/>
        </p:nvSpPr>
        <p:spPr>
          <a:xfrm>
            <a:off x="554334" y="6114138"/>
            <a:ext cx="1013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news.naver.com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3BBFA-6B6D-400B-9CF0-72433CD2161A}"/>
              </a:ext>
            </a:extLst>
          </p:cNvPr>
          <p:cNvSpPr txBox="1"/>
          <p:nvPr/>
        </p:nvSpPr>
        <p:spPr>
          <a:xfrm>
            <a:off x="6030994" y="4739736"/>
            <a:ext cx="4834802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네이버 뉴스에서 천식 기사 데이터 </a:t>
            </a:r>
            <a:r>
              <a:rPr lang="ko-KR" altLang="en-US" dirty="0" err="1"/>
              <a:t>크롤링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9758F6-1567-413A-9192-A8C2AEE51DE4}"/>
              </a:ext>
            </a:extLst>
          </p:cNvPr>
          <p:cNvSpPr txBox="1"/>
          <p:nvPr/>
        </p:nvSpPr>
        <p:spPr>
          <a:xfrm>
            <a:off x="539675" y="5765341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링크 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weather.naver.com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71" y="1532371"/>
            <a:ext cx="4725840" cy="29376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6" y="1530595"/>
            <a:ext cx="4819812" cy="293943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D2CF13-BFE8-4058-A535-27D6924C73DB}"/>
              </a:ext>
            </a:extLst>
          </p:cNvPr>
          <p:cNvSpPr/>
          <p:nvPr/>
        </p:nvSpPr>
        <p:spPr>
          <a:xfrm>
            <a:off x="3390332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01667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07913" y="3200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 pandas as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(csv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xlsx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파일을 읽어서 사용하기 위해서 사용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경기환자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pd.read_csv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('../play/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kisixpa.csv',thousands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=',', encoding='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euc-kr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경기기후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pd.read_csv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('../play/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kisixtem.csv',thousands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=',', encoding='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euc-kr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경기오존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pd.read_csv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('../play/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sixozon.csv',thousands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=',', encoding='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euc-kr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경기도 지역의 환자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오존 데이터를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pandas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모듈을 이용하여 가져옵니다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F342516-6FD0-4535-A028-CFF6F17B8F1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6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06185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경기환자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경기기후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on='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명령어는 데이터를 병합시켜주는 기능으로 환자와 기후를 날짜를 기준으로 서로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병합시켜 주었습니다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/>
          <a:stretch/>
        </p:blipFill>
        <p:spPr>
          <a:xfrm>
            <a:off x="820132" y="2925944"/>
            <a:ext cx="9134612" cy="313971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26BF82-AE2B-42FC-AE17-06A48422D94E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55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28933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_y']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열을 삭제하는 명령어로 써 중복된 지역 값을 제거 하기 위해서 사용했습니다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그다음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지역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_x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라고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되있는것을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지역으로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바꾸기위해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다음과 같은 명령어를 썼습니다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2.rename(columns={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2.columns[1] : ＇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＇},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inplace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=True)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Rename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은 이름을 재설정하는 명령어이고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columns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첫 번째를 지역으로 바꾸었습니다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/>
          <a:stretch/>
        </p:blipFill>
        <p:spPr>
          <a:xfrm>
            <a:off x="745309" y="3598536"/>
            <a:ext cx="9151954" cy="313971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157287-8A66-4C8E-9239-70EF8EAB7E69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21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200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685970" y="1530298"/>
            <a:ext cx="10439229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=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pd.merge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경기오존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on='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다음으로 경기통합 한 데이터와 경기 오존 데이터를 날짜를 기준으로 병합시켰습니다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이로써 한 데이터에 오존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기후를 다 넣어주었습니다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9" y="2869126"/>
            <a:ext cx="8201467" cy="37188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F45388-309B-441D-BCFE-2E368BCB2F2E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53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8722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309454" y="1528859"/>
            <a:ext cx="5143524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2.index: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if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2.values[i,6] &gt;62.5: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'1'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elif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62.5&lt;=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2.values[i,6] &lt;44.5: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'2'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elif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44.5&lt;=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2.values[i,6] &lt;30.3: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'3'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else: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습도위험지수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'].values[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= '4'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59097" y="2138459"/>
            <a:ext cx="5638800" cy="2254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다음은 경기 지방의 </a:t>
            </a:r>
            <a:r>
              <a:rPr lang="ko-KR" altLang="en-US" sz="2400" b="1" u="sng" dirty="0"/>
              <a:t>습도 위험지수를 등급별</a:t>
            </a:r>
            <a:r>
              <a:rPr lang="ko-KR" altLang="en-US" b="1" dirty="0"/>
              <a:t>로 나누는 과정인데 </a:t>
            </a:r>
            <a:r>
              <a:rPr lang="en-US" altLang="ko-KR" b="1" dirty="0"/>
              <a:t>[i,6]</a:t>
            </a:r>
            <a:r>
              <a:rPr lang="ko-KR" altLang="en-US" b="1" dirty="0"/>
              <a:t>에서 </a:t>
            </a:r>
            <a:r>
              <a:rPr lang="en-US" altLang="ko-KR" b="1" dirty="0"/>
              <a:t>6</a:t>
            </a:r>
            <a:r>
              <a:rPr lang="ko-KR" altLang="en-US" b="1" dirty="0"/>
              <a:t>은 </a:t>
            </a:r>
            <a:r>
              <a:rPr lang="en-US" altLang="ko-KR" b="1" dirty="0"/>
              <a:t>6</a:t>
            </a:r>
            <a:r>
              <a:rPr lang="ko-KR" altLang="en-US" b="1" dirty="0"/>
              <a:t>번째 컬럼을 의미합니다</a:t>
            </a:r>
            <a:r>
              <a:rPr lang="en-US" altLang="ko-KR" b="1" dirty="0"/>
              <a:t>. 6</a:t>
            </a:r>
            <a:r>
              <a:rPr lang="ko-KR" altLang="en-US" b="1" dirty="0"/>
              <a:t>번째 컬럼인 최소상대습도를 기준으로 습도의 등급을 나누어주었습니다</a:t>
            </a:r>
            <a:r>
              <a:rPr lang="en-US" altLang="ko-KR" b="1" dirty="0"/>
              <a:t>.</a:t>
            </a:r>
          </a:p>
          <a:p>
            <a:pPr algn="ctr">
              <a:lnSpc>
                <a:spcPct val="150000"/>
              </a:lnSpc>
            </a:pPr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556B15-5D7B-4170-97FA-DCA2FE9D6EAD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47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28933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810970" y="1560976"/>
            <a:ext cx="81263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일교차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 =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최고기온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(°C)'] -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경기통합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2['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최저기온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(°C)']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7276" y="2246998"/>
            <a:ext cx="80300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경기통합</a:t>
            </a:r>
            <a:r>
              <a:rPr lang="en-US" altLang="ko-KR" dirty="0"/>
              <a:t>2</a:t>
            </a:r>
            <a:r>
              <a:rPr lang="ko-KR" altLang="en-US" dirty="0"/>
              <a:t>에 새로운 일교차라는 열을 만들고 일교차의 값은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경기통합</a:t>
            </a:r>
            <a:r>
              <a:rPr lang="en-US" altLang="ko-KR" dirty="0"/>
              <a:t>2</a:t>
            </a:r>
            <a:r>
              <a:rPr lang="ko-KR" altLang="en-US" dirty="0"/>
              <a:t>에 있는 </a:t>
            </a:r>
            <a:r>
              <a:rPr lang="ko-KR" altLang="en-US" dirty="0" err="1"/>
              <a:t>최고기온과</a:t>
            </a:r>
            <a:r>
              <a:rPr lang="ko-KR" altLang="en-US" dirty="0"/>
              <a:t> 에서 최저기온을 </a:t>
            </a:r>
            <a:r>
              <a:rPr lang="ko-KR" altLang="en-US" dirty="0" smtClean="0"/>
              <a:t>뺀 값을 </a:t>
            </a:r>
            <a:r>
              <a:rPr lang="ko-KR" altLang="en-US" dirty="0"/>
              <a:t>넣어주었습니다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9" y="3348519"/>
            <a:ext cx="9787713" cy="2796782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9735163" y="3339015"/>
            <a:ext cx="546847" cy="2887174"/>
          </a:xfrm>
          <a:prstGeom prst="fram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D2D107-2372-4523-80D5-DBC675CA6A8E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360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64051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&lt; 8.6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8.6&lt;=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&lt; 12.3: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12.3&lt;=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&lt; 15.8: 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15.8&lt;=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 </a:t>
            </a:r>
          </a:p>
          <a:p>
            <a:r>
              <a:rPr lang="en-US" altLang="ko-KR" b="1" dirty="0"/>
              <a:t>    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&lt;-7.7 or 30&lt;=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2.values[1,3]: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-7.7&lt;=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&lt;-0.5: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-0.5&lt;=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 12.6: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12.6&lt;=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2.values[i,4] &lt;30: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96000" y="2763830"/>
            <a:ext cx="5396752" cy="1977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경기통합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u="sng" dirty="0"/>
              <a:t>일교차 위험지수</a:t>
            </a:r>
            <a:r>
              <a:rPr lang="ko-KR" altLang="en-US" dirty="0"/>
              <a:t>와 </a:t>
            </a:r>
            <a:r>
              <a:rPr lang="ko-KR" altLang="en-US" sz="2400" u="sng" dirty="0"/>
              <a:t>최저기온 위험지수</a:t>
            </a:r>
            <a:r>
              <a:rPr lang="ko-KR" altLang="en-US" dirty="0"/>
              <a:t>를</a:t>
            </a:r>
            <a:r>
              <a:rPr lang="ko-KR" altLang="en-US" sz="2400" dirty="0"/>
              <a:t> </a:t>
            </a:r>
            <a:r>
              <a:rPr lang="ko-KR" altLang="en-US" dirty="0"/>
              <a:t>등급별로 나타내기 위하여 </a:t>
            </a:r>
            <a:r>
              <a:rPr lang="en-US" altLang="ko-KR" dirty="0"/>
              <a:t>if</a:t>
            </a:r>
            <a:r>
              <a:rPr lang="ko-KR" altLang="en-US" dirty="0"/>
              <a:t>문을 주어 등급을 매긴 값에 따라 등급을 나누어 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2998CB-139F-4016-8AE0-85BB8F8C8B80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11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28933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64051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1007.6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1007.6&lt;=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1016.2: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1016.2&lt;=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1022.1: 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1022.1&lt;=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'4‘</a:t>
            </a:r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298.4: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298.4&lt;=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323.7: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323.7&lt;=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346.4: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346.4&lt;=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D83B8-DBAC-460F-80FA-A7EEEDBE5981}"/>
              </a:ext>
            </a:extLst>
          </p:cNvPr>
          <p:cNvSpPr txBox="1"/>
          <p:nvPr/>
        </p:nvSpPr>
        <p:spPr>
          <a:xfrm>
            <a:off x="6096000" y="2763830"/>
            <a:ext cx="5396752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경기통합</a:t>
            </a:r>
            <a:r>
              <a:rPr lang="en-US" altLang="ko-KR" dirty="0"/>
              <a:t>2</a:t>
            </a:r>
            <a:r>
              <a:rPr lang="ko-KR" altLang="en-US" dirty="0"/>
              <a:t>의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400" u="sng" dirty="0"/>
              <a:t>기압위험지수</a:t>
            </a:r>
            <a:r>
              <a:rPr lang="ko-KR" altLang="en-US" dirty="0"/>
              <a:t>와 </a:t>
            </a:r>
            <a:r>
              <a:rPr lang="ko-KR" altLang="en-US" sz="2400" u="sng" dirty="0"/>
              <a:t>오존위험지수</a:t>
            </a:r>
            <a:r>
              <a:rPr lang="ko-KR" altLang="en-US" dirty="0"/>
              <a:t>를</a:t>
            </a:r>
            <a:r>
              <a:rPr lang="ko-KR" altLang="en-US" sz="2400" dirty="0"/>
              <a:t> </a:t>
            </a:r>
            <a:r>
              <a:rPr lang="ko-KR" altLang="en-US" dirty="0"/>
              <a:t>등급별로 나타내기 위하여 </a:t>
            </a:r>
            <a:r>
              <a:rPr lang="en-US" altLang="ko-KR" dirty="0"/>
              <a:t>if</a:t>
            </a:r>
            <a:r>
              <a:rPr lang="ko-KR" altLang="en-US" dirty="0"/>
              <a:t>문을 주어 등급을 매긴 값에 따라 등급을 나누어 주었습니다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9F40D7-89C1-4704-8DB6-0DB8296A54F4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4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6874" y="515889"/>
            <a:ext cx="11440813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14890" y="221237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팀원 소개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Team Introduce</a:t>
            </a:r>
            <a:endParaRPr lang="ko-KR" altLang="en-US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62732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17A58-972C-460B-9CB9-537E8C565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1026" name="Picture 2" descr="C:\Users\Administrator\Desktop\KakaoTalk_20190322_1026304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876" y="1816437"/>
            <a:ext cx="1652050" cy="22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KakaoTalk_20190322_1052124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811" y="1816461"/>
            <a:ext cx="1652050" cy="22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KakaoTalk_20190322_1039335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248" y="1816437"/>
            <a:ext cx="1682197" cy="22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istrator\Desktop\제목 없음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2" y="1816460"/>
            <a:ext cx="1625187" cy="22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제목 없음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05" y="1816461"/>
            <a:ext cx="1646838" cy="22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463503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009174" y="1475100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734093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9599605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333159" y="1449257"/>
            <a:ext cx="2097646" cy="5059746"/>
          </a:xfrm>
          <a:prstGeom prst="round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886539"/>
              </p:ext>
            </p:extLst>
          </p:nvPr>
        </p:nvGraphicFramePr>
        <p:xfrm>
          <a:off x="544593" y="4307627"/>
          <a:ext cx="1943643" cy="1663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8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안효근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010-7227-4260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dksgyrms1579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@naver.com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어플리케이션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849472"/>
              </p:ext>
            </p:extLst>
          </p:nvPr>
        </p:nvGraphicFramePr>
        <p:xfrm>
          <a:off x="2800820" y="4269677"/>
          <a:ext cx="1943643" cy="1721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4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임정준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23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010-6650-7445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31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ehrn56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@naver.com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4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err="1"/>
                        <a:t>apm</a:t>
                      </a:r>
                      <a:r>
                        <a:rPr lang="ko-KR" altLang="en-US" sz="1100" b="1" dirty="0"/>
                        <a:t>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542582"/>
              </p:ext>
            </p:extLst>
          </p:nvPr>
        </p:nvGraphicFramePr>
        <p:xfrm>
          <a:off x="5075459" y="4264764"/>
          <a:ext cx="1943643" cy="1716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김현구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6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010-6243-3502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8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k1hq1201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@naver.com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5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993059"/>
              </p:ext>
            </p:extLst>
          </p:nvPr>
        </p:nvGraphicFramePr>
        <p:xfrm>
          <a:off x="9706524" y="4235709"/>
          <a:ext cx="1943643" cy="1735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err="1">
                          <a:solidFill>
                            <a:sysClr val="windowText" lastClr="000000"/>
                          </a:solidFill>
                          <a:latin typeface="+mj-lt"/>
                        </a:rPr>
                        <a:t>정혜수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1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010-9457-3489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ehdrkdeod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@naver.com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 latinLnBrk="1"/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데이터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28116"/>
              </p:ext>
            </p:extLst>
          </p:nvPr>
        </p:nvGraphicFramePr>
        <p:xfrm>
          <a:off x="7410160" y="4249132"/>
          <a:ext cx="1943643" cy="1712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NAME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  <a:latin typeface="+mj-lt"/>
                        </a:rPr>
                        <a:t>김연수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PHONE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010-9361-7968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1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6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EMAIL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kys79757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@naver.com</a:t>
                      </a:r>
                      <a:endParaRPr lang="ko-KR" altLang="en-US" sz="11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PART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C7B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1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endParaRPr lang="en-US" altLang="ko-KR" sz="11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13774645-C5DC-4D84-8F05-FFC0EDEBB389}"/>
              </a:ext>
            </a:extLst>
          </p:cNvPr>
          <p:cNvSpPr/>
          <p:nvPr/>
        </p:nvSpPr>
        <p:spPr>
          <a:xfrm>
            <a:off x="3439356" y="39483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21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29" y="208414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640511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       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1007.6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1007.6&lt;=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1016.2: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1016.2&lt;=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&lt; 1022.1: 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1022.1&lt;=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 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기압위험지수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'4‘</a:t>
            </a:r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if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298.4: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298.4&lt;=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323.7: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323.7&lt;=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 &lt; 346.4: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346.4&lt;=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2.values[i,12]: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오존위험지수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</a:t>
            </a:r>
            <a:endParaRPr lang="ko-KR" altLang="en-US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663" y="1413610"/>
            <a:ext cx="6363251" cy="517791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92" y="1242627"/>
            <a:ext cx="6530906" cy="5270468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6203576" y="1156992"/>
            <a:ext cx="1640542" cy="5162891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5AC17D-4706-44EA-9026-9A0804E83CBC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7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360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702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일교차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일교차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습도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최소상대습도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오존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 </a:t>
            </a:r>
            <a:r>
              <a:rPr lang="ko-KR" altLang="en-US" b="1" dirty="0" err="1"/>
              <a:t>오존량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기압 </a:t>
            </a:r>
            <a:r>
              <a:rPr lang="en-US" altLang="ko-KR" b="1" dirty="0"/>
              <a:t>=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2[＇</a:t>
            </a:r>
            <a:r>
              <a:rPr lang="ko-KR" altLang="en-US" b="1" dirty="0"/>
              <a:t>기압</a:t>
            </a:r>
            <a:r>
              <a:rPr lang="en-US" altLang="ko-KR" b="1" dirty="0"/>
              <a:t>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ko-KR" altLang="en-US" b="1" dirty="0"/>
              <a:t>최저기온 </a:t>
            </a:r>
            <a:r>
              <a:rPr lang="en-US" altLang="ko-KR" b="1" dirty="0"/>
              <a:t>= -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최저기온</a:t>
            </a:r>
            <a:r>
              <a:rPr lang="en-US" altLang="ko-KR" b="1" dirty="0"/>
              <a:t>(°C)'].</a:t>
            </a:r>
            <a:r>
              <a:rPr lang="en-US" altLang="ko-KR" b="1" dirty="0" err="1"/>
              <a:t>corr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 err="1"/>
              <a:t>발생수</a:t>
            </a:r>
            <a:r>
              <a:rPr lang="en-US" altLang="ko-KR" b="1" dirty="0"/>
              <a:t>'])</a:t>
            </a:r>
          </a:p>
          <a:p>
            <a:r>
              <a:rPr lang="en-US" altLang="ko-KR" b="1" dirty="0"/>
              <a:t>al = </a:t>
            </a:r>
            <a:r>
              <a:rPr lang="ko-KR" altLang="en-US" b="1" dirty="0"/>
              <a:t>일교차</a:t>
            </a:r>
            <a:r>
              <a:rPr lang="en-US" altLang="ko-KR" b="1" dirty="0"/>
              <a:t>+</a:t>
            </a:r>
            <a:r>
              <a:rPr lang="ko-KR" altLang="en-US" b="1" dirty="0"/>
              <a:t>습도</a:t>
            </a:r>
            <a:r>
              <a:rPr lang="en-US" altLang="ko-KR" b="1" dirty="0"/>
              <a:t>+</a:t>
            </a:r>
            <a:r>
              <a:rPr lang="ko-KR" altLang="en-US" b="1" dirty="0"/>
              <a:t>오존</a:t>
            </a:r>
            <a:r>
              <a:rPr lang="en-US" altLang="ko-KR" b="1" dirty="0"/>
              <a:t>+</a:t>
            </a:r>
            <a:r>
              <a:rPr lang="ko-KR" altLang="en-US" b="1" dirty="0"/>
              <a:t>기압</a:t>
            </a:r>
            <a:r>
              <a:rPr lang="en-US" altLang="ko-KR" b="1" dirty="0"/>
              <a:t>+</a:t>
            </a:r>
            <a:r>
              <a:rPr lang="ko-KR" altLang="en-US" b="1" dirty="0"/>
              <a:t>최저기온</a:t>
            </a:r>
            <a:endParaRPr lang="en-US" altLang="ko-KR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90506" y="3536896"/>
            <a:ext cx="7204136" cy="144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다음은 환자 발생수와 일교차</a:t>
            </a:r>
            <a:r>
              <a:rPr lang="en-US" altLang="ko-KR" dirty="0"/>
              <a:t>,</a:t>
            </a:r>
            <a:r>
              <a:rPr lang="ko-KR" altLang="en-US" dirty="0"/>
              <a:t>습도</a:t>
            </a:r>
            <a:r>
              <a:rPr lang="en-US" altLang="ko-KR" dirty="0"/>
              <a:t>,</a:t>
            </a:r>
            <a:r>
              <a:rPr lang="ko-KR" altLang="en-US" dirty="0"/>
              <a:t>오존</a:t>
            </a:r>
            <a:r>
              <a:rPr lang="en-US" altLang="ko-KR" dirty="0"/>
              <a:t>,</a:t>
            </a:r>
            <a:r>
              <a:rPr lang="ko-KR" altLang="en-US" dirty="0"/>
              <a:t>기압</a:t>
            </a:r>
            <a:r>
              <a:rPr lang="en-US" altLang="ko-KR" dirty="0"/>
              <a:t>,</a:t>
            </a:r>
            <a:r>
              <a:rPr lang="ko-KR" altLang="en-US" dirty="0"/>
              <a:t>최저기온에 따른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sz="2500" b="1" u="sng" dirty="0"/>
              <a:t>상관관계분석</a:t>
            </a:r>
            <a:endParaRPr lang="en-US" altLang="ko-KR" sz="2500" b="1" u="sng" dirty="0"/>
          </a:p>
          <a:p>
            <a:pPr>
              <a:lnSpc>
                <a:spcPct val="150000"/>
              </a:lnSpc>
            </a:pPr>
            <a:r>
              <a:rPr lang="ko-KR" altLang="en-US" dirty="0"/>
              <a:t>마지막의 </a:t>
            </a:r>
            <a:r>
              <a:rPr lang="en-US" altLang="ko-KR" dirty="0"/>
              <a:t>al</a:t>
            </a:r>
            <a:r>
              <a:rPr lang="ko-KR" altLang="en-US" dirty="0"/>
              <a:t>은 위의 상관성의 값을 다 더해준 값입니다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247" y="6087006"/>
            <a:ext cx="1096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상관관계분석이란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Ex)’</a:t>
            </a:r>
            <a:r>
              <a:rPr lang="ko-KR" altLang="en-US" dirty="0"/>
              <a:t>키가 크면 </a:t>
            </a:r>
            <a:r>
              <a:rPr lang="ko-KR" altLang="en-US" dirty="0" err="1"/>
              <a:t>발이크다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키와 발의 관계가 얼마나 관련된 관계를 가지고 수치로 관련성을 분석하는 것</a:t>
            </a:r>
            <a:endParaRPr lang="en-US" altLang="ko-KR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45" y="2428869"/>
            <a:ext cx="3596789" cy="214059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7DD97E-3372-4A44-9C91-67B18D52D488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86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200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8515" y="1715747"/>
            <a:ext cx="3770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일교차 </a:t>
            </a:r>
            <a:r>
              <a:rPr lang="en-US" altLang="ko-KR" b="1" dirty="0"/>
              <a:t>= </a:t>
            </a:r>
            <a:r>
              <a:rPr lang="ko-KR" altLang="en-US" b="1" dirty="0"/>
              <a:t>일교차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습도 </a:t>
            </a:r>
            <a:r>
              <a:rPr lang="en-US" altLang="ko-KR" b="1" dirty="0"/>
              <a:t>= </a:t>
            </a:r>
            <a:r>
              <a:rPr lang="ko-KR" altLang="en-US" b="1" dirty="0"/>
              <a:t>습도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오존 </a:t>
            </a:r>
            <a:r>
              <a:rPr lang="en-US" altLang="ko-KR" b="1" dirty="0"/>
              <a:t>= </a:t>
            </a:r>
            <a:r>
              <a:rPr lang="ko-KR" altLang="en-US" b="1" dirty="0"/>
              <a:t>오존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기압 </a:t>
            </a:r>
            <a:r>
              <a:rPr lang="en-US" altLang="ko-KR" b="1" dirty="0"/>
              <a:t>= </a:t>
            </a:r>
            <a:r>
              <a:rPr lang="ko-KR" altLang="en-US" b="1" dirty="0"/>
              <a:t>기압</a:t>
            </a:r>
            <a:r>
              <a:rPr lang="en-US" altLang="ko-KR" b="1" dirty="0"/>
              <a:t>/al</a:t>
            </a:r>
          </a:p>
          <a:p>
            <a:r>
              <a:rPr lang="ko-KR" altLang="en-US" b="1" dirty="0"/>
              <a:t>최저기온 </a:t>
            </a:r>
            <a:r>
              <a:rPr lang="en-US" altLang="ko-KR" b="1" dirty="0"/>
              <a:t>= </a:t>
            </a:r>
            <a:r>
              <a:rPr lang="ko-KR" altLang="en-US" b="1" dirty="0"/>
              <a:t>최저기온</a:t>
            </a:r>
            <a:r>
              <a:rPr lang="en-US" altLang="ko-KR" b="1" dirty="0"/>
              <a:t>/al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64577" y="1368403"/>
            <a:ext cx="564204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다음으로 다 더한 </a:t>
            </a:r>
            <a:r>
              <a:rPr lang="en-US" altLang="ko-KR" dirty="0"/>
              <a:t>al</a:t>
            </a:r>
            <a:r>
              <a:rPr lang="ko-KR" altLang="en-US" dirty="0"/>
              <a:t>값으로 일교차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오존</a:t>
            </a:r>
            <a:r>
              <a:rPr lang="en-US" altLang="ko-KR" dirty="0"/>
              <a:t>, </a:t>
            </a:r>
            <a:r>
              <a:rPr lang="ko-KR" altLang="en-US" dirty="0"/>
              <a:t>기압</a:t>
            </a:r>
            <a:r>
              <a:rPr lang="en-US" altLang="ko-KR" dirty="0"/>
              <a:t>,</a:t>
            </a:r>
            <a:r>
              <a:rPr lang="ko-KR" altLang="en-US" dirty="0"/>
              <a:t>최저기온을 나누어 어떤 것이 천식에 영향력을 많이 미치는지 </a:t>
            </a:r>
            <a:r>
              <a:rPr lang="en-US" altLang="ko-KR" dirty="0"/>
              <a:t>%</a:t>
            </a:r>
            <a:r>
              <a:rPr lang="ko-KR" altLang="en-US" dirty="0"/>
              <a:t>를 확인해보았습니다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5" y="3387163"/>
            <a:ext cx="4944585" cy="238133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518956" y="3104191"/>
            <a:ext cx="431908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을 기준임으로 값에 </a:t>
            </a:r>
            <a:r>
              <a:rPr lang="en-US" altLang="ko-KR" dirty="0"/>
              <a:t>100</a:t>
            </a:r>
            <a:r>
              <a:rPr lang="ko-KR" altLang="en-US" dirty="0"/>
              <a:t>을 곱해준다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</a:t>
            </a:r>
            <a:r>
              <a:rPr lang="ko-KR" altLang="en-US" dirty="0"/>
              <a:t>약 일교차가      </a:t>
            </a:r>
            <a:r>
              <a:rPr lang="en-US" altLang="ko-KR" dirty="0"/>
              <a:t>6%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습  도 가    </a:t>
            </a:r>
            <a:r>
              <a:rPr lang="en-US" altLang="ko-KR" dirty="0"/>
              <a:t>11%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오  존 이    </a:t>
            </a:r>
            <a:r>
              <a:rPr lang="en-US" altLang="ko-KR" dirty="0"/>
              <a:t>12%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기  압 이    </a:t>
            </a:r>
            <a:r>
              <a:rPr lang="en-US" altLang="ko-KR" dirty="0"/>
              <a:t>32%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   </a:t>
            </a:r>
            <a:r>
              <a:rPr lang="ko-KR" altLang="en-US" dirty="0"/>
              <a:t>최저기온이  </a:t>
            </a:r>
            <a:r>
              <a:rPr lang="en-US" altLang="ko-KR" dirty="0"/>
              <a:t>39% </a:t>
            </a:r>
            <a:r>
              <a:rPr lang="ko-KR" altLang="en-US" dirty="0"/>
              <a:t>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합이 약 </a:t>
            </a:r>
            <a:r>
              <a:rPr lang="en-US" altLang="ko-KR" dirty="0"/>
              <a:t>100% </a:t>
            </a:r>
            <a:r>
              <a:rPr lang="ko-KR" altLang="en-US" dirty="0"/>
              <a:t>임을 볼 수 있습니다</a:t>
            </a:r>
            <a:r>
              <a:rPr lang="en-US" altLang="ko-KR" dirty="0"/>
              <a:t>.</a:t>
            </a:r>
            <a:r>
              <a:rPr lang="ko-KR" altLang="en-US" dirty="0"/>
              <a:t>  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ABC741-6223-4D65-998F-AD2458C55FE9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718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20022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84117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경기통합</a:t>
            </a:r>
            <a:r>
              <a:rPr lang="en-US" altLang="ko-KR" b="1" dirty="0"/>
              <a:t>2['ALI'] = float('</a:t>
            </a:r>
            <a:r>
              <a:rPr lang="en-US" altLang="ko-KR" b="1" dirty="0" err="1"/>
              <a:t>NaN</a:t>
            </a:r>
            <a:r>
              <a:rPr lang="en-US" altLang="ko-KR" b="1" dirty="0"/>
              <a:t>')</a:t>
            </a:r>
          </a:p>
          <a:p>
            <a:endParaRPr lang="en-US" altLang="ko-KR" b="1" dirty="0"/>
          </a:p>
          <a:p>
            <a:r>
              <a:rPr lang="ko-KR" altLang="en-US" b="1" dirty="0"/>
              <a:t>이 명령어는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 </a:t>
            </a:r>
            <a:r>
              <a:rPr lang="ko-KR" altLang="en-US" b="1" dirty="0"/>
              <a:t>데이터에 </a:t>
            </a:r>
            <a:r>
              <a:rPr lang="en-US" altLang="ko-KR" b="1" dirty="0"/>
              <a:t>ALI</a:t>
            </a:r>
            <a:r>
              <a:rPr lang="ko-KR" altLang="en-US" b="1" dirty="0"/>
              <a:t>라는 추가 열을 만들어 주는 명령어입니다</a:t>
            </a:r>
            <a:r>
              <a:rPr lang="en-US" altLang="ko-KR" b="1" dirty="0"/>
              <a:t>.</a:t>
            </a:r>
          </a:p>
          <a:p>
            <a:r>
              <a:rPr lang="en-US" altLang="ko-KR" b="1" dirty="0"/>
              <a:t>float(‘</a:t>
            </a:r>
            <a:r>
              <a:rPr lang="en-US" altLang="ko-KR" b="1" dirty="0" err="1"/>
              <a:t>NaN</a:t>
            </a:r>
            <a:r>
              <a:rPr lang="en-US" altLang="ko-KR" b="1" dirty="0"/>
              <a:t>’)</a:t>
            </a:r>
            <a:r>
              <a:rPr lang="ko-KR" altLang="en-US" b="1" dirty="0"/>
              <a:t>은 추가된 </a:t>
            </a:r>
            <a:r>
              <a:rPr lang="en-US" altLang="ko-KR" b="1" dirty="0"/>
              <a:t>ALI</a:t>
            </a:r>
            <a:r>
              <a:rPr lang="ko-KR" altLang="en-US" b="1" dirty="0"/>
              <a:t>열에 아직 값이 없기때문에 </a:t>
            </a:r>
            <a:r>
              <a:rPr lang="en-US" altLang="ko-KR" b="1" dirty="0" err="1"/>
              <a:t>NaN</a:t>
            </a:r>
            <a:r>
              <a:rPr lang="ko-KR" altLang="en-US" b="1" dirty="0"/>
              <a:t>값으로 넣어주고</a:t>
            </a:r>
            <a:endParaRPr lang="en-US" altLang="ko-KR" b="1" dirty="0"/>
          </a:p>
          <a:p>
            <a:r>
              <a:rPr lang="en-US" altLang="ko-KR" b="1" dirty="0"/>
              <a:t>float</a:t>
            </a:r>
            <a:r>
              <a:rPr lang="ko-KR" altLang="en-US" b="1" dirty="0"/>
              <a:t>는  저희가 사용하는 데이터 값이 소수점 값이 있기 때문에 소수점이 있는 숫자로 변환하게 해주는 </a:t>
            </a:r>
            <a:r>
              <a:rPr lang="en-US" altLang="ko-KR" b="1" dirty="0"/>
              <a:t>float</a:t>
            </a:r>
            <a:r>
              <a:rPr lang="ko-KR" altLang="en-US" b="1" dirty="0"/>
              <a:t>함수를 사용했습니다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2['ALI'].values[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</a:t>
            </a:r>
            <a:r>
              <a:rPr lang="ko-KR" altLang="en-US" b="1" dirty="0"/>
              <a:t>일교차*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2.values[i,8])+</a:t>
            </a:r>
            <a:r>
              <a:rPr lang="ko-KR" altLang="en-US" b="1" dirty="0"/>
              <a:t>습도*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2.values[i,9])+</a:t>
            </a:r>
            <a:r>
              <a:rPr lang="ko-KR" altLang="en-US" b="1" dirty="0"/>
              <a:t>오존*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2.values[i,12])+</a:t>
            </a:r>
            <a:r>
              <a:rPr lang="ko-KR" altLang="en-US" b="1" dirty="0"/>
              <a:t>기압*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2.values[i,10])+ </a:t>
            </a:r>
            <a:r>
              <a:rPr lang="ko-KR" altLang="en-US" b="1" dirty="0"/>
              <a:t>최저기온*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2.values[i,7])</a:t>
            </a:r>
          </a:p>
          <a:p>
            <a:endParaRPr lang="en-US" altLang="ko-KR" b="1" dirty="0"/>
          </a:p>
          <a:p>
            <a:r>
              <a:rPr lang="ko-KR" altLang="en-US" b="1" dirty="0"/>
              <a:t>다음은 </a:t>
            </a:r>
            <a:r>
              <a:rPr lang="en-US" altLang="ko-KR" b="1" dirty="0"/>
              <a:t>ALI </a:t>
            </a:r>
            <a:r>
              <a:rPr lang="ko-KR" altLang="en-US" b="1" dirty="0"/>
              <a:t>공식을 사용하여 </a:t>
            </a:r>
            <a:r>
              <a:rPr lang="en-US" altLang="ko-KR" b="1" dirty="0"/>
              <a:t>ALI</a:t>
            </a:r>
            <a:r>
              <a:rPr lang="ko-KR" altLang="en-US" b="1" dirty="0"/>
              <a:t>값을 구하였습니다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A740C2-FBDE-4290-BC84-BC5460AA8204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53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360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921784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지수파일</a:t>
            </a:r>
            <a:r>
              <a:rPr lang="ko-KR" altLang="en-US" b="1" dirty="0"/>
              <a:t> </a:t>
            </a:r>
            <a:r>
              <a:rPr lang="en-US" altLang="ko-KR" b="1" dirty="0"/>
              <a:t>= </a:t>
            </a:r>
            <a:r>
              <a:rPr lang="en-US" altLang="ko-KR" b="1" dirty="0" err="1"/>
              <a:t>pd.read_csv</a:t>
            </a:r>
            <a:r>
              <a:rPr lang="en-US" altLang="ko-KR" b="1" dirty="0"/>
              <a:t>('../play/</a:t>
            </a:r>
            <a:r>
              <a:rPr lang="en-US" altLang="ko-KR" b="1" dirty="0" err="1"/>
              <a:t>zzz.csv',thousands</a:t>
            </a:r>
            <a:r>
              <a:rPr lang="en-US" altLang="ko-KR" b="1" dirty="0"/>
              <a:t>=',', encoding='</a:t>
            </a:r>
            <a:r>
              <a:rPr lang="en-US" altLang="ko-KR" b="1" dirty="0" err="1"/>
              <a:t>euc-kr</a:t>
            </a:r>
            <a:r>
              <a:rPr lang="en-US" altLang="ko-KR" b="1" dirty="0"/>
              <a:t>')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지수파일을 생성이유 </a:t>
            </a:r>
            <a:r>
              <a:rPr lang="en-US" altLang="ko-KR" b="1" dirty="0"/>
              <a:t>-&gt; </a:t>
            </a:r>
            <a:r>
              <a:rPr lang="ko-KR" altLang="en-US" b="1" dirty="0"/>
              <a:t>그래프에 </a:t>
            </a:r>
            <a:r>
              <a:rPr lang="en-US" altLang="ko-KR" b="1" dirty="0"/>
              <a:t>ALI</a:t>
            </a:r>
            <a:r>
              <a:rPr lang="ko-KR" altLang="en-US" b="1" dirty="0"/>
              <a:t>지수 와 환자수의 그래프를 비교하기위해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ALI</a:t>
            </a:r>
            <a:r>
              <a:rPr lang="ko-KR" altLang="en-US" b="1" dirty="0"/>
              <a:t>지수는 따로 저장해 두기 위해 지수파일을 만들었습니다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 =float('</a:t>
            </a:r>
            <a:r>
              <a:rPr lang="en-US" altLang="ko-KR" b="1" dirty="0" err="1"/>
              <a:t>NaN</a:t>
            </a:r>
            <a:r>
              <a:rPr lang="en-US" altLang="ko-KR" b="1" dirty="0"/>
              <a:t>')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지수 파일에 </a:t>
            </a:r>
            <a:r>
              <a:rPr lang="en-US" altLang="ko-KR" b="1" dirty="0"/>
              <a:t>ALI </a:t>
            </a:r>
            <a:r>
              <a:rPr lang="ko-KR" altLang="en-US" b="1" dirty="0"/>
              <a:t>를 등급별로 나눈 값을 저장하기 위한 </a:t>
            </a:r>
            <a:r>
              <a:rPr lang="en-US" altLang="ko-KR" b="1" dirty="0"/>
              <a:t>ALI</a:t>
            </a:r>
            <a:r>
              <a:rPr lang="ko-KR" altLang="en-US" b="1" dirty="0"/>
              <a:t>지수 열을 추가해주었습니다</a:t>
            </a:r>
            <a:r>
              <a:rPr lang="en-US" altLang="ko-KR" b="1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246" y="575378"/>
            <a:ext cx="2563220" cy="346691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6273AE-1CF5-4187-A9DD-75438B244890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6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28532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84117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경기통합</a:t>
            </a:r>
            <a:r>
              <a:rPr lang="en-US" altLang="ko-KR" b="1" dirty="0"/>
              <a:t>2['ALI'] = float('</a:t>
            </a:r>
            <a:r>
              <a:rPr lang="en-US" altLang="ko-KR" b="1" dirty="0" err="1"/>
              <a:t>NaN</a:t>
            </a:r>
            <a:r>
              <a:rPr lang="en-US" altLang="ko-KR" b="1" dirty="0"/>
              <a:t>’)</a:t>
            </a:r>
          </a:p>
          <a:p>
            <a:endParaRPr lang="en-US" altLang="ko-KR" b="1" dirty="0"/>
          </a:p>
          <a:p>
            <a:r>
              <a:rPr lang="en-US" altLang="ko-KR" b="1" dirty="0"/>
              <a:t>-&gt;</a:t>
            </a:r>
            <a:r>
              <a:rPr lang="ko-KR" altLang="en-US" b="1" dirty="0"/>
              <a:t>경기통합</a:t>
            </a:r>
            <a:r>
              <a:rPr lang="en-US" altLang="ko-KR" b="1" dirty="0"/>
              <a:t>2 </a:t>
            </a:r>
            <a:r>
              <a:rPr lang="ko-KR" altLang="en-US" b="1" dirty="0"/>
              <a:t>데이터에 </a:t>
            </a:r>
            <a:r>
              <a:rPr lang="en-US" altLang="ko-KR" b="1" dirty="0"/>
              <a:t>ALI</a:t>
            </a:r>
            <a:r>
              <a:rPr lang="ko-KR" altLang="en-US" b="1" dirty="0"/>
              <a:t>라는 추가 열을 만들어 주는 명령어</a:t>
            </a:r>
            <a:endParaRPr lang="en-US" altLang="ko-KR" b="1" dirty="0"/>
          </a:p>
          <a:p>
            <a:r>
              <a:rPr lang="en-US" altLang="ko-KR" b="1" dirty="0"/>
              <a:t>-&gt;‘</a:t>
            </a:r>
            <a:r>
              <a:rPr lang="en-US" altLang="ko-KR" b="1" dirty="0" err="1"/>
              <a:t>NaN</a:t>
            </a:r>
            <a:r>
              <a:rPr lang="en-US" altLang="ko-KR" b="1" dirty="0"/>
              <a:t>’</a:t>
            </a:r>
            <a:r>
              <a:rPr lang="ko-KR" altLang="en-US" b="1" dirty="0"/>
              <a:t>은 추가된 </a:t>
            </a:r>
            <a:r>
              <a:rPr lang="en-US" altLang="ko-KR" b="1" dirty="0"/>
              <a:t>ALI</a:t>
            </a:r>
            <a:r>
              <a:rPr lang="ko-KR" altLang="en-US" b="1" dirty="0"/>
              <a:t>열에 </a:t>
            </a:r>
            <a:r>
              <a:rPr lang="en-US" altLang="ko-KR" b="1" dirty="0" err="1"/>
              <a:t>NaN</a:t>
            </a:r>
            <a:r>
              <a:rPr lang="ko-KR" altLang="en-US" b="1" dirty="0"/>
              <a:t>값</a:t>
            </a:r>
            <a:r>
              <a:rPr lang="en-US" altLang="ko-KR" b="1" dirty="0"/>
              <a:t>(</a:t>
            </a:r>
            <a:r>
              <a:rPr lang="ko-KR" altLang="en-US" b="1" dirty="0"/>
              <a:t>값이 없기 때문</a:t>
            </a:r>
            <a:r>
              <a:rPr lang="en-US" altLang="ko-KR" b="1" dirty="0"/>
              <a:t>)</a:t>
            </a:r>
            <a:r>
              <a:rPr lang="ko-KR" altLang="en-US" b="1" dirty="0"/>
              <a:t>으로 </a:t>
            </a:r>
            <a:r>
              <a:rPr lang="ko-KR" altLang="en-US" b="1" dirty="0" err="1"/>
              <a:t>넣어줌</a:t>
            </a:r>
            <a:endParaRPr lang="en-US" altLang="ko-KR" b="1" dirty="0"/>
          </a:p>
          <a:p>
            <a:r>
              <a:rPr lang="en-US" altLang="ko-KR" b="1" dirty="0"/>
              <a:t>-&gt;float</a:t>
            </a:r>
            <a:r>
              <a:rPr lang="ko-KR" altLang="en-US" b="1" dirty="0"/>
              <a:t>는 데이터 값이 소수점 값으로 저장가능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</a:t>
            </a:r>
          </a:p>
          <a:p>
            <a:r>
              <a:rPr lang="en-US" altLang="ko-KR" b="1" dirty="0"/>
              <a:t>   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2['ALI'].values[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</a:t>
            </a:r>
            <a:r>
              <a:rPr lang="ko-KR" altLang="en-US" b="1" dirty="0"/>
              <a:t>일교차*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2.values[i,8])+</a:t>
            </a:r>
            <a:r>
              <a:rPr lang="ko-KR" altLang="en-US" b="1" dirty="0"/>
              <a:t>습도*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2.values[i,9])+</a:t>
            </a:r>
            <a:r>
              <a:rPr lang="ko-KR" altLang="en-US" b="1" dirty="0"/>
              <a:t>오존*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2.values[i,12])+</a:t>
            </a:r>
            <a:r>
              <a:rPr lang="ko-KR" altLang="en-US" b="1" dirty="0"/>
              <a:t>기압*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2.values[i,10])+ </a:t>
            </a:r>
            <a:r>
              <a:rPr lang="ko-KR" altLang="en-US" b="1" dirty="0"/>
              <a:t>최저기온*</a:t>
            </a:r>
            <a:r>
              <a:rPr lang="en-US" altLang="ko-KR" b="1" dirty="0"/>
              <a:t>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2.values[i,7])</a:t>
            </a:r>
          </a:p>
          <a:p>
            <a:endParaRPr lang="en-US" altLang="ko-KR" b="1" dirty="0"/>
          </a:p>
          <a:p>
            <a:r>
              <a:rPr lang="ko-KR" altLang="en-US" b="1" dirty="0"/>
              <a:t>새로운 </a:t>
            </a:r>
            <a:r>
              <a:rPr lang="en-US" altLang="ko-KR" b="1" dirty="0"/>
              <a:t>ALI </a:t>
            </a:r>
            <a:r>
              <a:rPr lang="ko-KR" altLang="en-US" b="1" dirty="0"/>
              <a:t>공식을 사용하여 </a:t>
            </a:r>
            <a:r>
              <a:rPr lang="en-US" altLang="ko-KR" b="1" dirty="0"/>
              <a:t>ALI</a:t>
            </a:r>
            <a:r>
              <a:rPr lang="ko-KR" altLang="en-US" b="1" dirty="0"/>
              <a:t>값을 구하였습니다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951" y="1461981"/>
            <a:ext cx="6675409" cy="4646833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9965209" y="1423283"/>
            <a:ext cx="926798" cy="4607815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E5E2098-3E7F-42EB-A50B-CA4552284792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19198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47225" y="2151350"/>
            <a:ext cx="112418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for </a:t>
            </a:r>
            <a:r>
              <a:rPr lang="en-US" altLang="ko-KR" b="1" dirty="0" err="1"/>
              <a:t>i</a:t>
            </a:r>
            <a:r>
              <a:rPr lang="en-US" altLang="ko-KR" b="1" dirty="0"/>
              <a:t> in 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2.index: </a:t>
            </a:r>
          </a:p>
          <a:p>
            <a:r>
              <a:rPr lang="en-US" altLang="ko-KR" b="1" dirty="0"/>
              <a:t>    if 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 &gt;= 3.0525: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'4'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2.6452&lt;=float(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 &lt; 3.0525: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'3'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1.5354&lt;=float(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 &lt;2.6452: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'2' 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elif</a:t>
            </a:r>
            <a:r>
              <a:rPr lang="en-US" altLang="ko-KR" b="1" dirty="0"/>
              <a:t> 1&lt;= float(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2.values[i,14])&lt;1.5354: </a:t>
            </a:r>
          </a:p>
          <a:p>
            <a:r>
              <a:rPr lang="en-US" altLang="ko-KR" b="1" dirty="0"/>
              <a:t>        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'].values[</a:t>
            </a:r>
            <a:r>
              <a:rPr lang="en-US" altLang="ko-KR" b="1" dirty="0" err="1"/>
              <a:t>i</a:t>
            </a:r>
            <a:r>
              <a:rPr lang="en-US" altLang="ko-KR" b="1" dirty="0"/>
              <a:t>] = '1’ 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구해두었던</a:t>
            </a:r>
            <a:r>
              <a:rPr lang="ko-KR" altLang="en-US" b="1" dirty="0"/>
              <a:t> </a:t>
            </a:r>
            <a:r>
              <a:rPr lang="en-US" altLang="ko-KR" b="1" dirty="0"/>
              <a:t>ALI</a:t>
            </a:r>
            <a:r>
              <a:rPr lang="ko-KR" altLang="en-US" b="1" dirty="0"/>
              <a:t>값으로 등급별 범위를 지정하여 정수화 시켜서 </a:t>
            </a:r>
            <a:r>
              <a:rPr lang="en-US" altLang="ko-KR" sz="2400" b="1" u="sng" dirty="0"/>
              <a:t>ALI</a:t>
            </a:r>
            <a:r>
              <a:rPr lang="ko-KR" altLang="en-US" sz="2400" b="1" u="sng" dirty="0"/>
              <a:t>지수의 등급</a:t>
            </a:r>
            <a:r>
              <a:rPr lang="ko-KR" altLang="en-US" b="1" dirty="0"/>
              <a:t>을 나누어 주었습니다</a:t>
            </a:r>
            <a:r>
              <a:rPr lang="en-US" altLang="ko-KR" b="1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68" y="1413610"/>
            <a:ext cx="4641268" cy="37774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D41594-F824-455B-9804-5330C36EFD54}"/>
              </a:ext>
            </a:extLst>
          </p:cNvPr>
          <p:cNvSpPr/>
          <p:nvPr/>
        </p:nvSpPr>
        <p:spPr>
          <a:xfrm>
            <a:off x="9505949" y="1480808"/>
            <a:ext cx="1438687" cy="36430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58C96F-6F67-46B9-B117-BD1E080FF283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4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86929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91885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import </a:t>
            </a:r>
            <a:r>
              <a:rPr lang="en-US" altLang="ko-KR" b="1" dirty="0" err="1"/>
              <a:t>matplotlib.pyplot</a:t>
            </a:r>
            <a:r>
              <a:rPr lang="en-US" altLang="ko-KR" b="1" dirty="0"/>
              <a:t> as </a:t>
            </a:r>
            <a:r>
              <a:rPr lang="en-US" altLang="ko-KR" b="1" dirty="0" err="1"/>
              <a:t>plt</a:t>
            </a:r>
            <a:endParaRPr lang="en-US" altLang="ko-KR" b="1" dirty="0"/>
          </a:p>
          <a:p>
            <a:r>
              <a:rPr lang="en-US" altLang="ko-KR" b="1" dirty="0"/>
              <a:t>%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 inline</a:t>
            </a:r>
          </a:p>
          <a:p>
            <a:endParaRPr lang="en-US" altLang="ko-KR" b="1" dirty="0"/>
          </a:p>
          <a:p>
            <a:r>
              <a:rPr lang="en-US" altLang="ko-KR" b="1" dirty="0"/>
              <a:t>import platform</a:t>
            </a:r>
          </a:p>
          <a:p>
            <a:r>
              <a:rPr lang="en-US" altLang="ko-KR" b="1" dirty="0"/>
              <a:t>from 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 import </a:t>
            </a:r>
            <a:r>
              <a:rPr lang="en-US" altLang="ko-KR" b="1" dirty="0" err="1"/>
              <a:t>font_manager</a:t>
            </a:r>
            <a:r>
              <a:rPr lang="en-US" altLang="ko-KR" b="1" dirty="0"/>
              <a:t>, </a:t>
            </a:r>
            <a:r>
              <a:rPr lang="en-US" altLang="ko-KR" b="1" dirty="0" err="1"/>
              <a:t>rc</a:t>
            </a:r>
            <a:endParaRPr lang="en-US" altLang="ko-KR" b="1" dirty="0"/>
          </a:p>
          <a:p>
            <a:r>
              <a:rPr lang="en-US" altLang="ko-KR" b="1" dirty="0" err="1"/>
              <a:t>plt.rcParams</a:t>
            </a:r>
            <a:r>
              <a:rPr lang="en-US" altLang="ko-KR" b="1" dirty="0"/>
              <a:t>['</a:t>
            </a:r>
            <a:r>
              <a:rPr lang="en-US" altLang="ko-KR" b="1" dirty="0" err="1"/>
              <a:t>axes.unicode_minus</a:t>
            </a:r>
            <a:r>
              <a:rPr lang="en-US" altLang="ko-KR" b="1" dirty="0"/>
              <a:t>'] = False</a:t>
            </a:r>
          </a:p>
          <a:p>
            <a:endParaRPr lang="en-US" altLang="ko-KR" b="1" dirty="0"/>
          </a:p>
          <a:p>
            <a:r>
              <a:rPr lang="en-US" altLang="ko-KR" b="1" dirty="0"/>
              <a:t>if </a:t>
            </a:r>
            <a:r>
              <a:rPr lang="en-US" altLang="ko-KR" b="1" dirty="0" err="1"/>
              <a:t>platform.system</a:t>
            </a:r>
            <a:r>
              <a:rPr lang="en-US" altLang="ko-KR" b="1" dirty="0"/>
              <a:t>() == 'Windows':</a:t>
            </a:r>
          </a:p>
          <a:p>
            <a:r>
              <a:rPr lang="en-US" altLang="ko-KR" b="1" dirty="0"/>
              <a:t>    path = "c:/Windows/Fonts/H2HDRM.ttf"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font_name</a:t>
            </a:r>
            <a:r>
              <a:rPr lang="en-US" altLang="ko-KR" b="1" dirty="0"/>
              <a:t> = </a:t>
            </a:r>
            <a:r>
              <a:rPr lang="en-US" altLang="ko-KR" b="1" dirty="0" err="1"/>
              <a:t>font_manager.FontProperties</a:t>
            </a:r>
            <a:r>
              <a:rPr lang="en-US" altLang="ko-KR" b="1" dirty="0"/>
              <a:t>(</a:t>
            </a:r>
            <a:r>
              <a:rPr lang="en-US" altLang="ko-KR" b="1" dirty="0" err="1"/>
              <a:t>fname</a:t>
            </a:r>
            <a:r>
              <a:rPr lang="en-US" altLang="ko-KR" b="1" dirty="0"/>
              <a:t>=path).</a:t>
            </a:r>
            <a:r>
              <a:rPr lang="en-US" altLang="ko-KR" b="1" dirty="0" err="1"/>
              <a:t>get_name</a:t>
            </a:r>
            <a:r>
              <a:rPr lang="en-US" altLang="ko-KR" b="1" dirty="0"/>
              <a:t>()</a:t>
            </a:r>
          </a:p>
          <a:p>
            <a:r>
              <a:rPr lang="en-US" altLang="ko-KR" b="1" dirty="0"/>
              <a:t>    </a:t>
            </a:r>
            <a:r>
              <a:rPr lang="en-US" altLang="ko-KR" b="1" dirty="0" err="1"/>
              <a:t>rc</a:t>
            </a:r>
            <a:r>
              <a:rPr lang="en-US" altLang="ko-KR" b="1" dirty="0"/>
              <a:t>('font', family=</a:t>
            </a:r>
            <a:r>
              <a:rPr lang="en-US" altLang="ko-KR" b="1" dirty="0" err="1"/>
              <a:t>font_name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그래프를 그리게 해주는 </a:t>
            </a:r>
            <a:r>
              <a:rPr lang="ko-KR" altLang="en-US" b="1" dirty="0" err="1"/>
              <a:t>모듈함수인</a:t>
            </a:r>
            <a:r>
              <a:rPr lang="ko-KR" altLang="en-US" b="1" dirty="0"/>
              <a:t> </a:t>
            </a:r>
            <a:r>
              <a:rPr lang="en-US" altLang="ko-KR" b="1" dirty="0" err="1"/>
              <a:t>matplotlib.pyplot</a:t>
            </a:r>
            <a:r>
              <a:rPr lang="ko-KR" altLang="en-US" b="1" dirty="0"/>
              <a:t>을 </a:t>
            </a:r>
            <a:r>
              <a:rPr lang="en-US" altLang="ko-KR" b="1" dirty="0"/>
              <a:t>import  </a:t>
            </a:r>
            <a:r>
              <a:rPr lang="ko-KR" altLang="en-US" b="1" dirty="0"/>
              <a:t>하고</a:t>
            </a:r>
            <a:endParaRPr lang="en-US" altLang="ko-KR" b="1" dirty="0"/>
          </a:p>
          <a:p>
            <a:r>
              <a:rPr lang="en-US" altLang="ko-KR" b="1" dirty="0"/>
              <a:t>%</a:t>
            </a:r>
            <a:r>
              <a:rPr lang="en-US" altLang="ko-KR" b="1" dirty="0" err="1"/>
              <a:t>matplotlib</a:t>
            </a:r>
            <a:r>
              <a:rPr lang="en-US" altLang="ko-KR" b="1" dirty="0"/>
              <a:t> inline</a:t>
            </a:r>
            <a:r>
              <a:rPr lang="ko-KR" altLang="en-US" b="1" dirty="0"/>
              <a:t>은 그래프의 결과를 </a:t>
            </a:r>
            <a:r>
              <a:rPr lang="ko-KR" altLang="en-US" b="1" dirty="0" err="1"/>
              <a:t>출력세션에</a:t>
            </a:r>
            <a:r>
              <a:rPr lang="ko-KR" altLang="en-US" b="1" dirty="0"/>
              <a:t> 나타나게 해주는 명령어입니다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r>
              <a:rPr lang="en-US" altLang="ko-KR" b="1" dirty="0"/>
              <a:t>Platform</a:t>
            </a:r>
            <a:r>
              <a:rPr lang="ko-KR" altLang="en-US" b="1" dirty="0"/>
              <a:t>은 응용 프로그램이 </a:t>
            </a:r>
            <a:r>
              <a:rPr lang="ko-KR" altLang="en-US" b="1" dirty="0" err="1"/>
              <a:t>실행될수</a:t>
            </a:r>
            <a:r>
              <a:rPr lang="ko-KR" altLang="en-US" b="1" dirty="0"/>
              <a:t> </a:t>
            </a:r>
            <a:r>
              <a:rPr lang="ko-KR" altLang="en-US" b="1" dirty="0" err="1"/>
              <a:t>있게해주는</a:t>
            </a:r>
            <a:r>
              <a:rPr lang="ko-KR" altLang="en-US" b="1" dirty="0"/>
              <a:t> 시스템인데 윈도우에서 지원하는 </a:t>
            </a:r>
            <a:endParaRPr lang="en-US" altLang="ko-KR" b="1" dirty="0"/>
          </a:p>
          <a:p>
            <a:r>
              <a:rPr lang="ko-KR" altLang="en-US" b="1" dirty="0"/>
              <a:t>폰트로 바꾸어 주는 과정입니다</a:t>
            </a:r>
            <a:r>
              <a:rPr lang="en-US" altLang="ko-KR" b="1" dirty="0"/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19BD7B6-7261-4321-A125-CB0F8715A902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943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064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천식 데이터 분석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6706" y="1461981"/>
            <a:ext cx="9188579" cy="3916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colormap</a:t>
            </a:r>
            <a:r>
              <a:rPr lang="en-US" altLang="ko-KR" b="1" dirty="0"/>
              <a:t>=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환자</a:t>
            </a:r>
            <a:r>
              <a:rPr lang="en-US" altLang="ko-KR" b="1" dirty="0"/>
              <a:t>'] </a:t>
            </a:r>
          </a:p>
          <a:p>
            <a:r>
              <a:rPr lang="en-US" altLang="ko-KR" b="1" dirty="0" err="1"/>
              <a:t>plt.figure</a:t>
            </a:r>
            <a:r>
              <a:rPr lang="en-US" altLang="ko-KR" b="1" dirty="0"/>
              <a:t>(</a:t>
            </a:r>
            <a:r>
              <a:rPr lang="en-US" altLang="ko-KR" b="1" dirty="0" err="1"/>
              <a:t>figsize</a:t>
            </a:r>
            <a:r>
              <a:rPr lang="en-US" altLang="ko-KR" b="1" dirty="0"/>
              <a:t>=(16,5)) </a:t>
            </a:r>
          </a:p>
          <a:p>
            <a:r>
              <a:rPr lang="en-US" altLang="ko-KR" b="1" dirty="0" err="1"/>
              <a:t>plt.plot</a:t>
            </a:r>
            <a:r>
              <a:rPr lang="en-US" altLang="ko-KR" b="1" dirty="0"/>
              <a:t>(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</a:t>
            </a:r>
            <a:r>
              <a:rPr lang="ko-KR" altLang="en-US" b="1" dirty="0"/>
              <a:t>날짜</a:t>
            </a:r>
            <a:r>
              <a:rPr lang="en-US" altLang="ko-KR" b="1" dirty="0"/>
              <a:t>'],</a:t>
            </a:r>
            <a:r>
              <a:rPr lang="ko-KR" altLang="en-US" b="1" dirty="0" err="1"/>
              <a:t>지수파일</a:t>
            </a:r>
            <a:r>
              <a:rPr lang="en-US" altLang="ko-KR" b="1" dirty="0"/>
              <a:t>['ALI</a:t>
            </a:r>
            <a:r>
              <a:rPr lang="ko-KR" altLang="en-US" b="1" dirty="0"/>
              <a:t>지수</a:t>
            </a:r>
            <a:r>
              <a:rPr lang="en-US" altLang="ko-KR" b="1" dirty="0"/>
              <a:t>'], color = 'green') </a:t>
            </a:r>
          </a:p>
          <a:p>
            <a:r>
              <a:rPr lang="en-US" altLang="ko-KR" b="1" dirty="0" err="1"/>
              <a:t>plt.scatter</a:t>
            </a:r>
            <a:r>
              <a:rPr lang="en-US" altLang="ko-KR" b="1" dirty="0"/>
              <a:t>(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날짜</a:t>
            </a:r>
            <a:r>
              <a:rPr lang="en-US" altLang="ko-KR" b="1" dirty="0"/>
              <a:t>'],</a:t>
            </a:r>
            <a:r>
              <a:rPr lang="ko-KR" altLang="en-US" b="1" dirty="0" err="1"/>
              <a:t>경기통합</a:t>
            </a:r>
            <a:r>
              <a:rPr lang="en-US" altLang="ko-KR" b="1" dirty="0"/>
              <a:t>2['</a:t>
            </a:r>
            <a:r>
              <a:rPr lang="ko-KR" altLang="en-US" b="1" dirty="0"/>
              <a:t>환자</a:t>
            </a:r>
            <a:r>
              <a:rPr lang="en-US" altLang="ko-KR" b="1" dirty="0"/>
              <a:t>'],s=20,c=</a:t>
            </a:r>
            <a:r>
              <a:rPr lang="en-US" altLang="ko-KR" b="1" dirty="0" err="1"/>
              <a:t>colormap,marker</a:t>
            </a:r>
            <a:r>
              <a:rPr lang="en-US" altLang="ko-KR" b="1" dirty="0"/>
              <a:t>='^') </a:t>
            </a:r>
          </a:p>
          <a:p>
            <a:r>
              <a:rPr lang="en-US" altLang="ko-KR" b="1" dirty="0" err="1"/>
              <a:t>plt.xticks</a:t>
            </a:r>
            <a:r>
              <a:rPr lang="en-US" altLang="ko-KR" b="1" dirty="0"/>
              <a:t>([0, 100, 200, 300,360]) </a:t>
            </a:r>
          </a:p>
          <a:p>
            <a:r>
              <a:rPr lang="en-US" altLang="ko-KR" b="1" dirty="0" err="1"/>
              <a:t>plt.xlabel</a:t>
            </a:r>
            <a:r>
              <a:rPr lang="en-US" altLang="ko-KR" b="1" dirty="0"/>
              <a:t>('</a:t>
            </a:r>
            <a:r>
              <a:rPr lang="ko-KR" altLang="en-US" b="1" dirty="0"/>
              <a:t>날짜</a:t>
            </a:r>
            <a:r>
              <a:rPr lang="en-US" altLang="ko-KR" b="1" dirty="0"/>
              <a:t>') </a:t>
            </a:r>
          </a:p>
          <a:p>
            <a:r>
              <a:rPr lang="en-US" altLang="ko-KR" b="1" dirty="0" err="1"/>
              <a:t>plt.ylabel</a:t>
            </a:r>
            <a:r>
              <a:rPr lang="en-US" altLang="ko-KR" b="1" dirty="0"/>
              <a:t>(‘ALI</a:t>
            </a:r>
            <a:r>
              <a:rPr lang="ko-KR" altLang="en-US" b="1" dirty="0"/>
              <a:t>지수</a:t>
            </a:r>
            <a:r>
              <a:rPr lang="en-US" altLang="ko-KR" b="1" dirty="0"/>
              <a:t>') </a:t>
            </a:r>
          </a:p>
          <a:p>
            <a:r>
              <a:rPr lang="en-US" altLang="ko-KR" b="1" dirty="0" err="1"/>
              <a:t>plt.colorbar</a:t>
            </a:r>
            <a:r>
              <a:rPr lang="en-US" altLang="ko-KR" b="1" dirty="0"/>
              <a:t>() </a:t>
            </a:r>
          </a:p>
          <a:p>
            <a:r>
              <a:rPr lang="en-US" altLang="ko-KR" b="1" dirty="0" err="1"/>
              <a:t>plt.grid</a:t>
            </a:r>
            <a:r>
              <a:rPr lang="en-US" altLang="ko-KR" b="1" dirty="0"/>
              <a:t>() </a:t>
            </a:r>
          </a:p>
          <a:p>
            <a:r>
              <a:rPr lang="en-US" altLang="ko-KR" b="1" dirty="0" err="1"/>
              <a:t>plt.show</a:t>
            </a:r>
            <a:r>
              <a:rPr lang="en-US" altLang="ko-KR" b="1" dirty="0"/>
              <a:t>()</a:t>
            </a:r>
          </a:p>
          <a:p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새로운 </a:t>
            </a:r>
            <a:r>
              <a:rPr lang="en-US" altLang="ko-KR" b="1" dirty="0"/>
              <a:t>ALI(</a:t>
            </a:r>
            <a:r>
              <a:rPr lang="ko-KR" altLang="en-US" b="1" dirty="0"/>
              <a:t>위험지수</a:t>
            </a:r>
            <a:r>
              <a:rPr lang="en-US" altLang="ko-KR" b="1" dirty="0"/>
              <a:t>)</a:t>
            </a:r>
            <a:r>
              <a:rPr lang="ko-KR" altLang="en-US" b="1" dirty="0"/>
              <a:t>와 실제 천식환자수가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얼마나 일치하는 그래프로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/>
          <a:stretch/>
        </p:blipFill>
        <p:spPr>
          <a:xfrm>
            <a:off x="5825765" y="2689389"/>
            <a:ext cx="4886378" cy="3526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143" y="2614885"/>
            <a:ext cx="769687" cy="34486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566" y="6214269"/>
            <a:ext cx="243861" cy="152413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9592583" y="3308640"/>
            <a:ext cx="1157591" cy="11965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221631" y="4186790"/>
            <a:ext cx="1157591" cy="11965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516715" y="3408576"/>
            <a:ext cx="1157591" cy="119650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192318-5F5C-4916-A15B-A6812ED69DE6}"/>
              </a:ext>
            </a:extLst>
          </p:cNvPr>
          <p:cNvSpPr txBox="1"/>
          <p:nvPr/>
        </p:nvSpPr>
        <p:spPr>
          <a:xfrm rot="16200000">
            <a:off x="5041604" y="4382032"/>
            <a:ext cx="1329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7B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</a:t>
            </a:r>
            <a:r>
              <a:rPr lang="ko-KR" altLang="en-US" sz="1000" dirty="0">
                <a:solidFill>
                  <a:srgbClr val="7B7B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8458C6-A9AE-4E67-AFA8-BDE97E2BD2D7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2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02264"/>
            <a:ext cx="6123667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6-4)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빅데이터 설계화면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</a:t>
            </a:r>
            <a:r>
              <a:rPr lang="ko-KR" altLang="en-US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ko-KR" altLang="en-US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Screen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89081"/>
            <a:ext cx="9231549" cy="532300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4E1EF1-1765-4965-95C0-636A2962F44C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00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-1845128" y="-1429314"/>
            <a:ext cx="1448053" cy="8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67012" y="1974249"/>
            <a:ext cx="10724186" cy="4305972"/>
          </a:xfrm>
          <a:prstGeom prst="roundRect">
            <a:avLst>
              <a:gd name="adj" fmla="val 16667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926196" y="2142529"/>
            <a:ext cx="10339607" cy="391987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702210" y="2467868"/>
            <a:ext cx="8853790" cy="307212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현재 많은 사람이 질병에 있어 여러 문제로 대두되고 있는 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환경오염에 따른</a:t>
            </a:r>
            <a:r>
              <a:rPr lang="en-US" altLang="ko-KR" sz="2000" b="1" dirty="0">
                <a:solidFill>
                  <a:srgbClr val="333F50"/>
                </a:solidFill>
              </a:rPr>
              <a:t> </a:t>
            </a:r>
            <a:r>
              <a:rPr lang="ko-KR" altLang="en-US" sz="2000" b="1" dirty="0">
                <a:solidFill>
                  <a:srgbClr val="333F50"/>
                </a:solidFill>
              </a:rPr>
              <a:t>미세먼지나 </a:t>
            </a:r>
            <a:r>
              <a:rPr lang="ko-KR" altLang="en-US" sz="2000" b="1" dirty="0" err="1">
                <a:solidFill>
                  <a:srgbClr val="333F50"/>
                </a:solidFill>
              </a:rPr>
              <a:t>오존량</a:t>
            </a:r>
            <a:r>
              <a:rPr lang="ko-KR" altLang="en-US" sz="2000" b="1" dirty="0">
                <a:solidFill>
                  <a:srgbClr val="333F50"/>
                </a:solidFill>
              </a:rPr>
              <a:t> 등 공기 중의 자극물질에 따른 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호흡기 문제들이 천식발생의 원인으로 많이 선정되어 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그에 따른 천식의 위험성을 사람들에게</a:t>
            </a:r>
            <a:endParaRPr lang="en-US" altLang="ko-KR" sz="2000" b="1" dirty="0">
              <a:solidFill>
                <a:srgbClr val="333F50"/>
              </a:solidFill>
            </a:endParaRPr>
          </a:p>
          <a:p>
            <a:pPr algn="ctr">
              <a:lnSpc>
                <a:spcPct val="200000"/>
              </a:lnSpc>
              <a:defRPr/>
            </a:pPr>
            <a:r>
              <a:rPr lang="ko-KR" altLang="en-US" sz="2000" b="1" dirty="0">
                <a:solidFill>
                  <a:srgbClr val="333F50"/>
                </a:solidFill>
              </a:rPr>
              <a:t>알려주고 각 지역별로 사용자들에게 정보를 제공하고자 한다</a:t>
            </a:r>
            <a:r>
              <a:rPr lang="en-US" altLang="ko-KR" sz="2000" b="1" dirty="0">
                <a:solidFill>
                  <a:srgbClr val="333F50"/>
                </a:solidFill>
              </a:rPr>
              <a:t>.</a:t>
            </a:r>
            <a:endParaRPr lang="ko-KR" altLang="en-US" sz="2000" b="1" dirty="0">
              <a:solidFill>
                <a:srgbClr val="333F5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38419" y="27170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개발동기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M</a:t>
            </a:r>
            <a:r>
              <a:rPr lang="en-US" altLang="ko-KR" sz="1600" dirty="0"/>
              <a:t>otive for development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982128-DF29-4CA9-9DEE-212FCFE8CEB5}"/>
              </a:ext>
            </a:extLst>
          </p:cNvPr>
          <p:cNvSpPr/>
          <p:nvPr/>
        </p:nvSpPr>
        <p:spPr>
          <a:xfrm>
            <a:off x="236641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06669" y="2575050"/>
            <a:ext cx="6123667" cy="21467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rgbClr val="44546A">
                    <a:lumMod val="75000"/>
                  </a:srgbClr>
                </a:solidFill>
              </a:rPr>
              <a:t>7. </a:t>
            </a:r>
            <a:r>
              <a:rPr lang="ko-KR" altLang="en-US" sz="3500" b="1" dirty="0" smtClean="0">
                <a:solidFill>
                  <a:srgbClr val="44546A">
                    <a:lumMod val="75000"/>
                  </a:srgbClr>
                </a:solidFill>
              </a:rPr>
              <a:t>이번주 </a:t>
            </a:r>
            <a:r>
              <a:rPr lang="ko-KR" altLang="en-US" sz="3500" b="1" dirty="0">
                <a:solidFill>
                  <a:srgbClr val="44546A">
                    <a:lumMod val="75000"/>
                  </a:srgbClr>
                </a:solidFill>
              </a:rPr>
              <a:t>진행 상황</a:t>
            </a:r>
            <a:endParaRPr lang="en-US" altLang="ko-KR" sz="35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rgbClr val="44546A">
                    <a:lumMod val="75000"/>
                  </a:srgbClr>
                </a:solidFill>
              </a:rPr>
              <a:t>홈페이지 제작</a:t>
            </a:r>
            <a:endParaRPr lang="en-US" altLang="ko-KR" dirty="0">
              <a:solidFill>
                <a:srgbClr val="44546A">
                  <a:lumMod val="75000"/>
                </a:srgbClr>
              </a:solidFill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rgbClr val="44546A">
                    <a:lumMod val="75000"/>
                  </a:srgbClr>
                </a:solidFill>
              </a:rPr>
              <a:t>파싱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4E2BF4-008A-4FC0-8D80-634D8A89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3" y="169118"/>
            <a:ext cx="296290" cy="2962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8FA869-DC45-4CE8-9FCA-0C689D8DDAB4}"/>
              </a:ext>
            </a:extLst>
          </p:cNvPr>
          <p:cNvSpPr/>
          <p:nvPr/>
        </p:nvSpPr>
        <p:spPr>
          <a:xfrm>
            <a:off x="3400516" y="2403148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72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B7761B-6983-40E9-908D-45E0BB91E4E3}"/>
              </a:ext>
            </a:extLst>
          </p:cNvPr>
          <p:cNvSpPr txBox="1"/>
          <p:nvPr/>
        </p:nvSpPr>
        <p:spPr>
          <a:xfrm>
            <a:off x="377548" y="1151669"/>
            <a:ext cx="6957787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&lt;!DOCTYPE html&gt;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&lt;html&gt;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&lt;head&gt;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&lt;div class="header_1"&gt;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  &lt;meta charset="utf-8"&gt;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 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="Cache-Control" content="no-cache"/&gt;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="Expires" content="0"/&gt;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="Pragma" content="no-cache"/&gt;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&lt;title&gt;HTML5 Basic Page&lt;/title&gt;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E20C8-2434-4A34-A8F5-A1A7404D839C}"/>
              </a:ext>
            </a:extLst>
          </p:cNvPr>
          <p:cNvSpPr txBox="1"/>
          <p:nvPr/>
        </p:nvSpPr>
        <p:spPr>
          <a:xfrm>
            <a:off x="2981092" y="1303449"/>
            <a:ext cx="5481876" cy="454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ko-KR" altLang="en-US" dirty="0"/>
              <a:t>현재 </a:t>
            </a:r>
            <a:r>
              <a:rPr lang="en-US" altLang="ko-KR" dirty="0"/>
              <a:t>html</a:t>
            </a:r>
            <a:r>
              <a:rPr lang="ko-KR" altLang="en-US" dirty="0"/>
              <a:t>문서가 </a:t>
            </a:r>
            <a:r>
              <a:rPr lang="en-US" altLang="ko-KR" dirty="0"/>
              <a:t>HTML5</a:t>
            </a:r>
            <a:r>
              <a:rPr lang="ko-KR" altLang="en-US" dirty="0"/>
              <a:t>를 기반으로</a:t>
            </a:r>
            <a:r>
              <a:rPr lang="en-US" altLang="ko-KR" dirty="0"/>
              <a:t> </a:t>
            </a:r>
            <a:r>
              <a:rPr lang="ko-KR" altLang="en-US" dirty="0"/>
              <a:t>작성된 것</a:t>
            </a:r>
            <a:endParaRPr lang="en-US" altLang="ko-K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9DD442-E635-44B9-B97F-35BDDDE17A21}"/>
              </a:ext>
            </a:extLst>
          </p:cNvPr>
          <p:cNvSpPr txBox="1"/>
          <p:nvPr/>
        </p:nvSpPr>
        <p:spPr>
          <a:xfrm>
            <a:off x="7009125" y="5143097"/>
            <a:ext cx="4943389" cy="1285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NO-Cache</a:t>
            </a:r>
            <a:r>
              <a:rPr lang="ko-KR" altLang="en-US" dirty="0"/>
              <a:t>설정하는 이유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웹서버를 재시동하는 경우 항상 최신의 페이지를 보여주도록 하는 방법</a:t>
            </a:r>
            <a:r>
              <a:rPr lang="en-US" altLang="ko-KR" dirty="0"/>
              <a:t>(</a:t>
            </a:r>
            <a:r>
              <a:rPr lang="ko-KR" altLang="en-US" dirty="0"/>
              <a:t>캐쉬에서 불러오기</a:t>
            </a:r>
            <a:r>
              <a:rPr lang="en-US" altLang="ko-KR" dirty="0"/>
              <a:t>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60362F-93C7-4283-8A93-BC56088B8DBD}"/>
              </a:ext>
            </a:extLst>
          </p:cNvPr>
          <p:cNvSpPr txBox="1"/>
          <p:nvPr/>
        </p:nvSpPr>
        <p:spPr>
          <a:xfrm>
            <a:off x="4030730" y="3488407"/>
            <a:ext cx="6509706" cy="4542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</a:t>
            </a:r>
            <a:r>
              <a:rPr lang="ko-KR" altLang="en-US" dirty="0"/>
              <a:t> 유니코드를 위한 가변 길이 문자 </a:t>
            </a:r>
            <a:r>
              <a:rPr lang="ko-KR" altLang="en-US" dirty="0" err="1" smtClean="0"/>
              <a:t>인코딩을</a:t>
            </a:r>
            <a:r>
              <a:rPr lang="ko-KR" altLang="en-US" dirty="0" smtClean="0"/>
              <a:t> 위해 설정</a:t>
            </a:r>
            <a:r>
              <a:rPr lang="ko-KR" altLang="en-US" dirty="0"/>
              <a:t> 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80628F-F97B-47BD-AE9D-F0FF6B9B1C29}"/>
              </a:ext>
            </a:extLst>
          </p:cNvPr>
          <p:cNvSpPr txBox="1"/>
          <p:nvPr/>
        </p:nvSpPr>
        <p:spPr>
          <a:xfrm>
            <a:off x="7335335" y="4090649"/>
            <a:ext cx="4617179" cy="869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IE</a:t>
            </a:r>
            <a:r>
              <a:rPr lang="ko-KR" altLang="en-US" dirty="0"/>
              <a:t>브라우저에서 각 버전 중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가장 최신 표준 모드를 선택하는 문서 모드</a:t>
            </a:r>
            <a:endParaRPr lang="en-US" altLang="ko-KR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8DCDC2-976C-4D64-9D56-DB5812AA8C40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339301" y="1530595"/>
            <a:ext cx="6417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5A64C00-0802-4A0C-B717-F668CED98FC2}"/>
              </a:ext>
            </a:extLst>
          </p:cNvPr>
          <p:cNvCxnSpPr>
            <a:cxnSpLocks/>
          </p:cNvCxnSpPr>
          <p:nvPr/>
        </p:nvCxnSpPr>
        <p:spPr>
          <a:xfrm flipH="1">
            <a:off x="3388939" y="3717794"/>
            <a:ext cx="6417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C1008F37-501B-4014-BB49-9C3557180874}"/>
              </a:ext>
            </a:extLst>
          </p:cNvPr>
          <p:cNvSpPr/>
          <p:nvPr/>
        </p:nvSpPr>
        <p:spPr>
          <a:xfrm>
            <a:off x="2339301" y="3429000"/>
            <a:ext cx="1049638" cy="6263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AA6A10-D483-486E-AE82-686DB3D91CDC}"/>
              </a:ext>
            </a:extLst>
          </p:cNvPr>
          <p:cNvSpPr/>
          <p:nvPr/>
        </p:nvSpPr>
        <p:spPr>
          <a:xfrm>
            <a:off x="4735385" y="4007774"/>
            <a:ext cx="2383872" cy="6263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323F895-DA94-4FC2-980C-8D572CF84C5F}"/>
              </a:ext>
            </a:extLst>
          </p:cNvPr>
          <p:cNvCxnSpPr>
            <a:cxnSpLocks/>
            <a:endCxn id="36" idx="6"/>
          </p:cNvCxnSpPr>
          <p:nvPr/>
        </p:nvCxnSpPr>
        <p:spPr>
          <a:xfrm flipH="1">
            <a:off x="7119257" y="4316716"/>
            <a:ext cx="216078" cy="42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401EC94-CAAB-481D-A104-ED1E09707445}"/>
              </a:ext>
            </a:extLst>
          </p:cNvPr>
          <p:cNvSpPr/>
          <p:nvPr/>
        </p:nvSpPr>
        <p:spPr>
          <a:xfrm>
            <a:off x="2730137" y="4634162"/>
            <a:ext cx="3895915" cy="1492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D672216-164F-47EF-AF85-7AAEAD5C52DE}"/>
              </a:ext>
            </a:extLst>
          </p:cNvPr>
          <p:cNvCxnSpPr>
            <a:cxnSpLocks/>
            <a:endCxn id="47" idx="3"/>
          </p:cNvCxnSpPr>
          <p:nvPr/>
        </p:nvCxnSpPr>
        <p:spPr>
          <a:xfrm flipH="1" flipV="1">
            <a:off x="6626052" y="5380313"/>
            <a:ext cx="383073" cy="2930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F219A7-C49B-444D-9158-46426ECB0F25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48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3DB276-8CDC-4E4F-BB99-9C45C09762A7}"/>
              </a:ext>
            </a:extLst>
          </p:cNvPr>
          <p:cNvSpPr/>
          <p:nvPr/>
        </p:nvSpPr>
        <p:spPr>
          <a:xfrm>
            <a:off x="352603" y="1241433"/>
            <a:ext cx="5088184" cy="377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&lt;</a:t>
            </a:r>
            <a:r>
              <a:rPr lang="ko-KR" altLang="en-US" dirty="0" err="1"/>
              <a:t>style</a:t>
            </a:r>
            <a:r>
              <a:rPr lang="ko-KR" altLang="en-US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*{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ko-KR" altLang="en-US" dirty="0" err="1"/>
              <a:t>margin</a:t>
            </a:r>
            <a:r>
              <a:rPr lang="ko-KR" altLang="en-US" dirty="0"/>
              <a:t>: 0; </a:t>
            </a:r>
            <a:r>
              <a:rPr lang="ko-KR" altLang="en-US" dirty="0" err="1"/>
              <a:t>padding</a:t>
            </a:r>
            <a:r>
              <a:rPr lang="ko-KR" altLang="en-US" dirty="0"/>
              <a:t>: 0;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ko-KR" altLang="en-US" dirty="0" err="1"/>
              <a:t>font-family</a:t>
            </a:r>
            <a:r>
              <a:rPr lang="ko-KR" altLang="en-US" dirty="0"/>
              <a:t>: '맑은 고딕', '</a:t>
            </a:r>
            <a:r>
              <a:rPr lang="ko-KR" altLang="en-US" dirty="0" err="1"/>
              <a:t>Malgun</a:t>
            </a:r>
            <a:r>
              <a:rPr lang="ko-KR" altLang="en-US" dirty="0"/>
              <a:t> </a:t>
            </a:r>
            <a:r>
              <a:rPr lang="ko-KR" altLang="en-US" dirty="0" err="1"/>
              <a:t>Gothic</a:t>
            </a:r>
            <a:r>
              <a:rPr lang="ko-KR" altLang="en-US" dirty="0"/>
              <a:t>', </a:t>
            </a:r>
            <a:r>
              <a:rPr lang="ko-KR" altLang="en-US" dirty="0" err="1"/>
              <a:t>Gothic</a:t>
            </a:r>
            <a:r>
              <a:rPr lang="ko-KR" altLang="en-US" dirty="0"/>
              <a:t>, </a:t>
            </a:r>
            <a:r>
              <a:rPr lang="ko-KR" altLang="en-US" dirty="0" err="1"/>
              <a:t>sans-serif</a:t>
            </a:r>
            <a:r>
              <a:rPr lang="ko-KR" altLang="en-US" dirty="0"/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}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</a:t>
            </a:r>
            <a:r>
              <a:rPr lang="ko-KR" altLang="en-US" dirty="0" err="1"/>
              <a:t>a</a:t>
            </a:r>
            <a:r>
              <a:rPr lang="ko-KR" altLang="en-US" dirty="0"/>
              <a:t> { </a:t>
            </a:r>
            <a:r>
              <a:rPr lang="ko-KR" altLang="en-US" dirty="0" err="1"/>
              <a:t>text-decoration</a:t>
            </a:r>
            <a:r>
              <a:rPr lang="ko-KR" altLang="en-US" dirty="0"/>
              <a:t>: </a:t>
            </a:r>
            <a:r>
              <a:rPr lang="ko-KR" altLang="en-US" dirty="0" err="1"/>
              <a:t>none</a:t>
            </a:r>
            <a:r>
              <a:rPr lang="ko-KR" altLang="en-US" dirty="0"/>
              <a:t>; }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</a:t>
            </a:r>
            <a:r>
              <a:rPr lang="ko-KR" altLang="en-US" dirty="0" err="1"/>
              <a:t>li</a:t>
            </a:r>
            <a:r>
              <a:rPr lang="ko-KR" altLang="en-US" dirty="0"/>
              <a:t> { </a:t>
            </a:r>
            <a:r>
              <a:rPr lang="ko-KR" altLang="en-US" dirty="0" err="1"/>
              <a:t>list-style</a:t>
            </a:r>
            <a:r>
              <a:rPr lang="ko-KR" altLang="en-US" dirty="0"/>
              <a:t>: </a:t>
            </a:r>
            <a:r>
              <a:rPr lang="ko-KR" altLang="en-US" dirty="0" err="1"/>
              <a:t>none</a:t>
            </a:r>
            <a:r>
              <a:rPr lang="ko-KR" altLang="en-US" dirty="0"/>
              <a:t>; }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&lt;/</a:t>
            </a:r>
            <a:r>
              <a:rPr lang="ko-KR" altLang="en-US" dirty="0" err="1"/>
              <a:t>style</a:t>
            </a:r>
            <a:r>
              <a:rPr lang="ko-KR" altLang="en-US" dirty="0"/>
              <a:t>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46D8D2-A9DE-4DCC-A8AD-E17F5D713296}"/>
              </a:ext>
            </a:extLst>
          </p:cNvPr>
          <p:cNvSpPr txBox="1"/>
          <p:nvPr/>
        </p:nvSpPr>
        <p:spPr>
          <a:xfrm>
            <a:off x="6801395" y="2134421"/>
            <a:ext cx="236696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화면의 </a:t>
            </a:r>
            <a:r>
              <a:rPr lang="ko-KR" altLang="en-US" dirty="0" err="1"/>
              <a:t>여백없애기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90610-95B9-4E55-8B97-7F7AFD95B6C6}"/>
              </a:ext>
            </a:extLst>
          </p:cNvPr>
          <p:cNvSpPr txBox="1"/>
          <p:nvPr/>
        </p:nvSpPr>
        <p:spPr>
          <a:xfrm>
            <a:off x="6801395" y="2581045"/>
            <a:ext cx="1258388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글꼴설정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852F25-4934-4AA5-98DD-EC7A2F4B4ADE}"/>
              </a:ext>
            </a:extLst>
          </p:cNvPr>
          <p:cNvSpPr txBox="1"/>
          <p:nvPr/>
        </p:nvSpPr>
        <p:spPr>
          <a:xfrm>
            <a:off x="6801395" y="3147073"/>
            <a:ext cx="4364784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선으로 텍스트 </a:t>
            </a:r>
            <a:r>
              <a:rPr lang="ko-KR" altLang="en-US" dirty="0" err="1"/>
              <a:t>꾸며주기</a:t>
            </a:r>
            <a:r>
              <a:rPr lang="en-US" altLang="ko-KR" dirty="0"/>
              <a:t>-&gt;</a:t>
            </a:r>
            <a:r>
              <a:rPr lang="ko-KR" altLang="en-US" dirty="0"/>
              <a:t>기본값</a:t>
            </a:r>
            <a:r>
              <a:rPr lang="en-US" altLang="ko-KR" dirty="0"/>
              <a:t>(none)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176BC5-AB92-44CA-A368-05E74AD0D61D}"/>
              </a:ext>
            </a:extLst>
          </p:cNvPr>
          <p:cNvSpPr txBox="1"/>
          <p:nvPr/>
        </p:nvSpPr>
        <p:spPr>
          <a:xfrm>
            <a:off x="6801395" y="3642600"/>
            <a:ext cx="5223687" cy="100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리스트</a:t>
            </a:r>
            <a:r>
              <a:rPr lang="en-US" altLang="ko-KR" dirty="0"/>
              <a:t> </a:t>
            </a:r>
            <a:r>
              <a:rPr lang="ko-KR" altLang="en-US" dirty="0"/>
              <a:t>앞에 오는 </a:t>
            </a:r>
            <a:r>
              <a:rPr lang="ko-KR" altLang="en-US" sz="2400" dirty="0" err="1"/>
              <a:t>블릿</a:t>
            </a:r>
            <a:r>
              <a:rPr lang="ko-KR" altLang="en-US" dirty="0" err="1"/>
              <a:t>의</a:t>
            </a:r>
            <a:r>
              <a:rPr lang="ko-KR" altLang="en-US" dirty="0"/>
              <a:t> 타입을 결정하는 속성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아무런 장식 없음</a:t>
            </a:r>
            <a:r>
              <a:rPr lang="en-US" altLang="ko-KR" dirty="0"/>
              <a:t>(none)</a:t>
            </a:r>
            <a:endParaRPr lang="ko-KR" altLang="en-US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A18108A-0575-493C-BC20-08C54E727DF8}"/>
              </a:ext>
            </a:extLst>
          </p:cNvPr>
          <p:cNvGrpSpPr/>
          <p:nvPr/>
        </p:nvGrpSpPr>
        <p:grpSpPr>
          <a:xfrm>
            <a:off x="6801395" y="4777084"/>
            <a:ext cx="4595109" cy="1839286"/>
            <a:chOff x="6801395" y="4406758"/>
            <a:chExt cx="4595109" cy="18392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5E2FF4-00F7-4DF1-AF51-2EFFB985AB9B}"/>
                </a:ext>
              </a:extLst>
            </p:cNvPr>
            <p:cNvSpPr txBox="1"/>
            <p:nvPr/>
          </p:nvSpPr>
          <p:spPr>
            <a:xfrm>
              <a:off x="6801395" y="4406758"/>
              <a:ext cx="4595109" cy="1839286"/>
            </a:xfrm>
            <a:prstGeom prst="rect">
              <a:avLst/>
            </a:prstGeom>
            <a:noFill/>
            <a:ln w="38100">
              <a:solidFill>
                <a:srgbClr val="FFC000"/>
              </a:solidFill>
              <a:prstDash val="dashDot"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/>
                <a:t>*</a:t>
              </a:r>
              <a:r>
                <a:rPr lang="ko-KR" altLang="en-US" sz="2400" dirty="0" err="1"/>
                <a:t>블릿</a:t>
              </a:r>
              <a:endParaRPr lang="en-US" altLang="ko-KR" sz="2400" dirty="0"/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li</a:t>
              </a:r>
              <a:r>
                <a:rPr lang="ko-KR" altLang="en-US" dirty="0"/>
                <a:t>태그를 사용하면 기본적인 </a:t>
              </a:r>
              <a:r>
                <a:rPr lang="ko-KR" altLang="en-US" dirty="0" err="1"/>
                <a:t>블릿이</a:t>
              </a:r>
              <a:r>
                <a:rPr lang="ko-KR" altLang="en-US" dirty="0"/>
                <a:t> 생성됨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-&gt;none</a:t>
              </a:r>
              <a:r>
                <a:rPr lang="ko-KR" altLang="en-US" dirty="0"/>
                <a:t>을 </a:t>
              </a:r>
              <a:r>
                <a:rPr lang="ko-KR" altLang="en-US" dirty="0" err="1"/>
                <a:t>쓰지않음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● 안녕하세요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369E40-C374-4537-B792-D1CC0039E20C}"/>
                </a:ext>
              </a:extLst>
            </p:cNvPr>
            <p:cNvSpPr txBox="1"/>
            <p:nvPr/>
          </p:nvSpPr>
          <p:spPr>
            <a:xfrm>
              <a:off x="9098949" y="5376254"/>
              <a:ext cx="2226362" cy="869790"/>
            </a:xfrm>
            <a:prstGeom prst="rect">
              <a:avLst/>
            </a:prstGeom>
            <a:noFill/>
            <a:ln>
              <a:noFill/>
              <a:prstDash val="dashDot"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-&gt; </a:t>
              </a:r>
              <a:r>
                <a:rPr lang="ko-KR" altLang="en-US" dirty="0" err="1"/>
                <a:t>블릿을</a:t>
              </a:r>
              <a:r>
                <a:rPr lang="ko-KR" altLang="en-US" dirty="0"/>
                <a:t> 없애면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 안녕하세요</a:t>
              </a:r>
              <a:r>
                <a:rPr lang="en-US" altLang="ko-KR" dirty="0"/>
                <a:t>.</a:t>
              </a:r>
            </a:p>
          </p:txBody>
        </p:sp>
      </p:grp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550AA60-3A8D-4FD2-BE02-359B0076B9E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288707" y="2311340"/>
            <a:ext cx="3512688" cy="77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92BFF55-9815-41CB-96E0-0D31828D26FE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4924697" y="2765711"/>
            <a:ext cx="1876698" cy="8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B3AA144-CB23-428B-A9C4-B82605502C4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409406" y="3331739"/>
            <a:ext cx="3391989" cy="6776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6B537B8-9028-464A-9672-ED404FF24B94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2782389" y="4146745"/>
            <a:ext cx="4019006" cy="2440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05E946B-24B5-4FB0-B7AB-0CD495C697A1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CEA9E70-B449-4618-925C-C2B00D82A4CC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7527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3DB276-8CDC-4E4F-BB99-9C45C09762A7}"/>
              </a:ext>
            </a:extLst>
          </p:cNvPr>
          <p:cNvSpPr/>
          <p:nvPr/>
        </p:nvSpPr>
        <p:spPr>
          <a:xfrm>
            <a:off x="405760" y="1189829"/>
            <a:ext cx="6096000" cy="50247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&lt;</a:t>
            </a:r>
            <a:r>
              <a:rPr lang="ko-KR" altLang="en-US" dirty="0" err="1"/>
              <a:t>style</a:t>
            </a:r>
            <a:r>
              <a:rPr lang="ko-KR" altLang="en-US" dirty="0"/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</a:t>
            </a:r>
            <a:r>
              <a:rPr lang="ko-KR" altLang="en-US" dirty="0" err="1"/>
              <a:t>body</a:t>
            </a:r>
            <a:r>
              <a:rPr lang="ko-KR" altLang="en-US" dirty="0"/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</a:t>
            </a:r>
            <a:r>
              <a:rPr lang="ko-KR" altLang="en-US" dirty="0" err="1"/>
              <a:t>width</a:t>
            </a:r>
            <a:r>
              <a:rPr lang="ko-KR" altLang="en-US" dirty="0"/>
              <a:t>: 960px;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 err="1"/>
              <a:t>margin</a:t>
            </a:r>
            <a:r>
              <a:rPr lang="ko-KR" altLang="en-US" dirty="0"/>
              <a:t>: 0 </a:t>
            </a:r>
            <a:r>
              <a:rPr lang="ko-KR" altLang="en-US" dirty="0" err="1"/>
              <a:t>auto</a:t>
            </a:r>
            <a:r>
              <a:rPr lang="ko-KR" altLang="en-US" dirty="0"/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</a:t>
            </a:r>
            <a:r>
              <a:rPr lang="ko-KR" altLang="en-US" dirty="0" err="1"/>
              <a:t>background</a:t>
            </a:r>
            <a:r>
              <a:rPr lang="ko-KR" altLang="en-US" dirty="0"/>
              <a:t>: #E6E6E6; </a:t>
            </a:r>
            <a:r>
              <a:rPr lang="en-US" altLang="ko-KR" dirty="0"/>
              <a:t>}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#</a:t>
            </a:r>
            <a:r>
              <a:rPr lang="ko-KR" altLang="en-US" dirty="0" err="1"/>
              <a:t>page-wrapper</a:t>
            </a:r>
            <a:r>
              <a:rPr lang="ko-KR" altLang="en-US" dirty="0"/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</a:t>
            </a:r>
            <a:r>
              <a:rPr lang="ko-KR" altLang="en-US" dirty="0" err="1"/>
              <a:t>background</a:t>
            </a:r>
            <a:r>
              <a:rPr lang="ko-KR" altLang="en-US" dirty="0"/>
              <a:t>: </a:t>
            </a:r>
            <a:r>
              <a:rPr lang="ko-KR" altLang="en-US" dirty="0" err="1"/>
              <a:t>white</a:t>
            </a:r>
            <a:r>
              <a:rPr lang="ko-KR" altLang="en-US" dirty="0"/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</a:t>
            </a:r>
            <a:r>
              <a:rPr lang="ko-KR" altLang="en-US" dirty="0" err="1"/>
              <a:t>margin</a:t>
            </a:r>
            <a:r>
              <a:rPr lang="ko-KR" altLang="en-US" dirty="0"/>
              <a:t>: 40px 0; </a:t>
            </a:r>
            <a:r>
              <a:rPr lang="ko-KR" altLang="en-US" dirty="0" err="1"/>
              <a:t>padding</a:t>
            </a:r>
            <a:r>
              <a:rPr lang="ko-KR" altLang="en-US" dirty="0"/>
              <a:t>: 10px 20px;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</a:t>
            </a:r>
            <a:r>
              <a:rPr lang="ko-KR" altLang="en-US" dirty="0" err="1"/>
              <a:t>border-radius</a:t>
            </a:r>
            <a:r>
              <a:rPr lang="ko-KR" altLang="en-US" dirty="0"/>
              <a:t>: 5px;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</a:t>
            </a:r>
            <a:r>
              <a:rPr lang="ko-KR" altLang="en-US" dirty="0" err="1"/>
              <a:t>box-shadow</a:t>
            </a:r>
            <a:r>
              <a:rPr lang="ko-KR" altLang="en-US" dirty="0"/>
              <a:t>: 0 2px 6px </a:t>
            </a:r>
            <a:r>
              <a:rPr lang="ko-KR" altLang="en-US" dirty="0" err="1"/>
              <a:t>rgba</a:t>
            </a:r>
            <a:r>
              <a:rPr lang="ko-KR" altLang="en-US" dirty="0"/>
              <a:t>(100, 100, 100, 0.3);</a:t>
            </a:r>
            <a:r>
              <a:rPr lang="en-US" altLang="ko-KR" dirty="0"/>
              <a:t>}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&lt;/</a:t>
            </a:r>
            <a:r>
              <a:rPr lang="ko-KR" altLang="en-US" dirty="0" err="1"/>
              <a:t>style</a:t>
            </a:r>
            <a:r>
              <a:rPr lang="ko-KR" altLang="en-US" dirty="0"/>
              <a:t>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62D885-7744-4A55-B4E6-8B7BD3D7DF9F}"/>
              </a:ext>
            </a:extLst>
          </p:cNvPr>
          <p:cNvSpPr txBox="1"/>
          <p:nvPr/>
        </p:nvSpPr>
        <p:spPr>
          <a:xfrm>
            <a:off x="3239589" y="1413564"/>
            <a:ext cx="338646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전체배경 넓이 크기 지정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E59BC-D64C-4BB4-ABE7-D744AD4E4D94}"/>
              </a:ext>
            </a:extLst>
          </p:cNvPr>
          <p:cNvSpPr txBox="1"/>
          <p:nvPr/>
        </p:nvSpPr>
        <p:spPr>
          <a:xfrm>
            <a:off x="3215661" y="1983936"/>
            <a:ext cx="341039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자동으로 </a:t>
            </a:r>
            <a:r>
              <a:rPr lang="ko-KR" altLang="en-US" dirty="0" smtClean="0"/>
              <a:t>여백 없애기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A7A740-D9CB-48EB-8FD7-5CDE422413FD}"/>
              </a:ext>
            </a:extLst>
          </p:cNvPr>
          <p:cNvSpPr txBox="1"/>
          <p:nvPr/>
        </p:nvSpPr>
        <p:spPr>
          <a:xfrm>
            <a:off x="3980073" y="3004522"/>
            <a:ext cx="2910407" cy="378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전체 배경색을 지정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257D79-7AF5-4314-874E-D988913BF913}"/>
              </a:ext>
            </a:extLst>
          </p:cNvPr>
          <p:cNvSpPr txBox="1"/>
          <p:nvPr/>
        </p:nvSpPr>
        <p:spPr>
          <a:xfrm>
            <a:off x="3453760" y="4141231"/>
            <a:ext cx="3541001" cy="378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사용할 페이지 배경색 지정</a:t>
            </a:r>
            <a:endParaRPr lang="en-US" altLang="ko-KR" dirty="0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66EC623-E8B4-4DA9-95BB-E00C4658C63C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093100" y="1598230"/>
            <a:ext cx="1146489" cy="7427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545D455-4281-47FA-B289-450C4F73EB7A}"/>
              </a:ext>
            </a:extLst>
          </p:cNvPr>
          <p:cNvCxnSpPr>
            <a:cxnSpLocks/>
          </p:cNvCxnSpPr>
          <p:nvPr/>
        </p:nvCxnSpPr>
        <p:spPr>
          <a:xfrm flipV="1">
            <a:off x="2339301" y="2202263"/>
            <a:ext cx="876360" cy="5241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964AAA5-DE75-4CC2-B0B6-B9ACE8588A57}"/>
              </a:ext>
            </a:extLst>
          </p:cNvPr>
          <p:cNvCxnSpPr>
            <a:cxnSpLocks/>
          </p:cNvCxnSpPr>
          <p:nvPr/>
        </p:nvCxnSpPr>
        <p:spPr>
          <a:xfrm flipH="1">
            <a:off x="3239589" y="3157308"/>
            <a:ext cx="74048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9530A23-4EE6-4420-9B96-3E8FB9F1389F}"/>
              </a:ext>
            </a:extLst>
          </p:cNvPr>
          <p:cNvSpPr txBox="1"/>
          <p:nvPr/>
        </p:nvSpPr>
        <p:spPr>
          <a:xfrm>
            <a:off x="4870676" y="4624334"/>
            <a:ext cx="295399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사용할 페이지 크기 지정</a:t>
            </a:r>
            <a:endParaRPr lang="en-US" altLang="ko-KR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082BAC4-8F8E-4118-9D30-CDA0F17E4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t="6527" r="5782" b="6789"/>
          <a:stretch/>
        </p:blipFill>
        <p:spPr>
          <a:xfrm>
            <a:off x="7154909" y="1084643"/>
            <a:ext cx="4601665" cy="34042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634BD4-BEE9-43B7-9181-0FC3E9C625B8}"/>
              </a:ext>
            </a:extLst>
          </p:cNvPr>
          <p:cNvSpPr txBox="1"/>
          <p:nvPr/>
        </p:nvSpPr>
        <p:spPr>
          <a:xfrm>
            <a:off x="8773211" y="6372708"/>
            <a:ext cx="354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https://aboooks.tistory.com/81</a:t>
            </a:r>
            <a:endParaRPr lang="ko-KR" altLang="en-US" dirty="0">
              <a:solidFill>
                <a:srgbClr val="00B0F0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7E7EC01-0286-4A03-AB6C-83C4DAE5BC61}"/>
              </a:ext>
            </a:extLst>
          </p:cNvPr>
          <p:cNvCxnSpPr>
            <a:cxnSpLocks/>
          </p:cNvCxnSpPr>
          <p:nvPr/>
        </p:nvCxnSpPr>
        <p:spPr>
          <a:xfrm flipV="1">
            <a:off x="2777481" y="4327868"/>
            <a:ext cx="714792" cy="440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FB337FB8-511D-439C-8E4E-8186FDFAD3D7}"/>
              </a:ext>
            </a:extLst>
          </p:cNvPr>
          <p:cNvCxnSpPr>
            <a:cxnSpLocks/>
          </p:cNvCxnSpPr>
          <p:nvPr/>
        </p:nvCxnSpPr>
        <p:spPr>
          <a:xfrm flipV="1">
            <a:off x="4528540" y="4791743"/>
            <a:ext cx="357396" cy="220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E3E04A-F778-424A-AB56-41AB2B0610E0}"/>
              </a:ext>
            </a:extLst>
          </p:cNvPr>
          <p:cNvSpPr txBox="1"/>
          <p:nvPr/>
        </p:nvSpPr>
        <p:spPr>
          <a:xfrm>
            <a:off x="3764554" y="5065603"/>
            <a:ext cx="4444298" cy="378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사용할 </a:t>
            </a:r>
            <a:r>
              <a:rPr lang="ko-KR" altLang="en-US"/>
              <a:t>페이지 겉 모양을 둥글게 지정</a:t>
            </a:r>
            <a:endParaRPr lang="en-US" altLang="ko-KR" dirty="0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0FD1612-658D-488B-9F70-F36ACF4500BB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2777481" y="5255019"/>
            <a:ext cx="987073" cy="166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315E653-3C68-47B7-8C23-2EB4810DA875}"/>
              </a:ext>
            </a:extLst>
          </p:cNvPr>
          <p:cNvSpPr txBox="1"/>
          <p:nvPr/>
        </p:nvSpPr>
        <p:spPr>
          <a:xfrm>
            <a:off x="3764554" y="5993876"/>
            <a:ext cx="4444298" cy="378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사용할 페이지 겉부분에 그림자효과</a:t>
            </a:r>
            <a:endParaRPr lang="en-US" altLang="ko-KR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7FC7B8E-ED92-4789-83FE-B8EED321A948}"/>
              </a:ext>
            </a:extLst>
          </p:cNvPr>
          <p:cNvCxnSpPr>
            <a:cxnSpLocks/>
          </p:cNvCxnSpPr>
          <p:nvPr/>
        </p:nvCxnSpPr>
        <p:spPr>
          <a:xfrm>
            <a:off x="1675465" y="5810144"/>
            <a:ext cx="2058527" cy="3731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2A724F6-4C65-4B55-9C00-0CE8C030BAC5}"/>
              </a:ext>
            </a:extLst>
          </p:cNvPr>
          <p:cNvSpPr txBox="1"/>
          <p:nvPr/>
        </p:nvSpPr>
        <p:spPr>
          <a:xfrm>
            <a:off x="8423073" y="738592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웹페이지 구조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62FF6A-443B-45E9-B7F1-DD6954E58961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A98D7BD-645C-4C3A-80F9-69AD6371CC74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9629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B36420-5E1D-4CC6-BB66-112D678E1CA3}"/>
              </a:ext>
            </a:extLst>
          </p:cNvPr>
          <p:cNvSpPr txBox="1"/>
          <p:nvPr/>
        </p:nvSpPr>
        <p:spPr>
          <a:xfrm>
            <a:off x="381970" y="1150225"/>
            <a:ext cx="6905852" cy="5440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&lt;style&gt;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#main-header { padding: 40px 50px;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background: pink;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background-size: 100% 100%; 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.master-title {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font-size: 30px;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color: #FFFFFF; 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&lt;/style&gt;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&lt;style&gt;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#main-navigation {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border-bottom: 1px solid #C8C8C8;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height: 15px; }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&lt;/style&gt;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564051-BB1E-4F72-B5A0-19C645689A31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4E02333-0FB4-4E7E-A3DB-F8846A09C430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AD290B-7DDE-4E54-98F2-2FCF22609F15}"/>
              </a:ext>
            </a:extLst>
          </p:cNvPr>
          <p:cNvSpPr txBox="1"/>
          <p:nvPr/>
        </p:nvSpPr>
        <p:spPr>
          <a:xfrm>
            <a:off x="7814711" y="1196167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웹페이지 구조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7BB58E-21A8-413E-AA7F-781E562E7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4" r="16828" b="52127"/>
          <a:stretch/>
        </p:blipFill>
        <p:spPr>
          <a:xfrm>
            <a:off x="5147555" y="1868018"/>
            <a:ext cx="6779080" cy="295127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BCB727-A774-4558-8FB0-D8D3939BE75E}"/>
              </a:ext>
            </a:extLst>
          </p:cNvPr>
          <p:cNvSpPr/>
          <p:nvPr/>
        </p:nvSpPr>
        <p:spPr>
          <a:xfrm>
            <a:off x="5673642" y="1983698"/>
            <a:ext cx="5689301" cy="10277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메인 헤더 부분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368AD8-E29E-486B-BD50-5CF3B737DD0A}"/>
              </a:ext>
            </a:extLst>
          </p:cNvPr>
          <p:cNvSpPr/>
          <p:nvPr/>
        </p:nvSpPr>
        <p:spPr>
          <a:xfrm>
            <a:off x="5673642" y="2999653"/>
            <a:ext cx="5689300" cy="462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메인 </a:t>
            </a:r>
            <a:r>
              <a:rPr lang="ko-KR" altLang="en-US" sz="1500" b="1" dirty="0" err="1">
                <a:solidFill>
                  <a:schemeClr val="tx1"/>
                </a:solidFill>
              </a:rPr>
              <a:t>네비게이터</a:t>
            </a:r>
            <a:r>
              <a:rPr lang="en-US" altLang="ko-KR" sz="1500" b="1" dirty="0">
                <a:solidFill>
                  <a:schemeClr val="tx1"/>
                </a:solidFill>
              </a:rPr>
              <a:t>-</a:t>
            </a:r>
            <a:r>
              <a:rPr lang="ko-KR" altLang="en-US" sz="1500" b="1" dirty="0">
                <a:solidFill>
                  <a:schemeClr val="tx1"/>
                </a:solidFill>
              </a:rPr>
              <a:t>구분 짓기 위해 </a:t>
            </a:r>
            <a:r>
              <a:rPr lang="ko-KR" altLang="en-US" sz="1500" b="1" dirty="0" err="1">
                <a:solidFill>
                  <a:schemeClr val="tx1"/>
                </a:solidFill>
              </a:rPr>
              <a:t>줄생성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CF50ACF-4B5B-4EA1-9FE2-9D3D0DDFE21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608832" y="2234744"/>
            <a:ext cx="2064810" cy="26281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3D7C3F3-CEF7-4832-8786-3D9CAB945373}"/>
              </a:ext>
            </a:extLst>
          </p:cNvPr>
          <p:cNvCxnSpPr>
            <a:cxnSpLocks/>
          </p:cNvCxnSpPr>
          <p:nvPr/>
        </p:nvCxnSpPr>
        <p:spPr>
          <a:xfrm flipV="1">
            <a:off x="2572512" y="3249955"/>
            <a:ext cx="3101130" cy="18203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67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B36420-5E1D-4CC6-BB66-112D678E1CA3}"/>
              </a:ext>
            </a:extLst>
          </p:cNvPr>
          <p:cNvSpPr txBox="1"/>
          <p:nvPr/>
        </p:nvSpPr>
        <p:spPr>
          <a:xfrm>
            <a:off x="381970" y="1284696"/>
            <a:ext cx="478743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 &lt;style&gt;</a:t>
            </a:r>
          </a:p>
          <a:p>
            <a:r>
              <a:rPr lang="en-US" altLang="ko-KR" sz="1700" dirty="0"/>
              <a:t>  #content { overflow: hidden; }</a:t>
            </a:r>
          </a:p>
          <a:p>
            <a:r>
              <a:rPr lang="en-US" altLang="ko-KR" sz="1700" dirty="0"/>
              <a:t>  #main-section {</a:t>
            </a:r>
          </a:p>
          <a:p>
            <a:r>
              <a:rPr lang="en-US" altLang="ko-KR" sz="1700" dirty="0"/>
              <a:t>   float: left;</a:t>
            </a:r>
          </a:p>
          <a:p>
            <a:r>
              <a:rPr lang="en-US" altLang="ko-KR" sz="1700" dirty="0"/>
              <a:t>   width: 710px; }</a:t>
            </a:r>
          </a:p>
          <a:p>
            <a:r>
              <a:rPr lang="en-US" altLang="ko-KR" sz="1700" dirty="0"/>
              <a:t>  #main-aside {</a:t>
            </a:r>
          </a:p>
          <a:p>
            <a:r>
              <a:rPr lang="en-US" altLang="ko-KR" sz="1700" dirty="0"/>
              <a:t>   float: right;</a:t>
            </a:r>
          </a:p>
          <a:p>
            <a:r>
              <a:rPr lang="en-US" altLang="ko-KR" sz="1700" dirty="0"/>
              <a:t>   width: 200px; }</a:t>
            </a:r>
          </a:p>
          <a:p>
            <a:r>
              <a:rPr lang="en-US" altLang="ko-KR" sz="1700" dirty="0"/>
              <a:t> &lt;/style&gt;</a:t>
            </a:r>
          </a:p>
          <a:p>
            <a:r>
              <a:rPr lang="en-US" altLang="ko-KR" sz="1700" dirty="0"/>
              <a:t> &lt;style&gt;</a:t>
            </a:r>
          </a:p>
          <a:p>
            <a:r>
              <a:rPr lang="en-US" altLang="ko-KR" sz="1700" dirty="0"/>
              <a:t>  article {</a:t>
            </a:r>
          </a:p>
          <a:p>
            <a:r>
              <a:rPr lang="en-US" altLang="ko-KR" sz="1700" dirty="0"/>
              <a:t>   padding: 0 10px 20px 10px;</a:t>
            </a:r>
          </a:p>
          <a:p>
            <a:r>
              <a:rPr lang="en-US" altLang="ko-KR" sz="1700" dirty="0"/>
              <a:t>   border-bottom: 1px solid  #C8C8C8; }</a:t>
            </a:r>
          </a:p>
          <a:p>
            <a:r>
              <a:rPr lang="en-US" altLang="ko-KR" sz="1700" dirty="0"/>
              <a:t>  .article-header { padding: 20px 0; }</a:t>
            </a:r>
          </a:p>
          <a:p>
            <a:r>
              <a:rPr lang="en-US" altLang="ko-KR" sz="1700" dirty="0"/>
              <a:t>  .article-title {</a:t>
            </a:r>
          </a:p>
          <a:p>
            <a:r>
              <a:rPr lang="en-US" altLang="ko-KR" sz="1700" dirty="0"/>
              <a:t>   font-size: 25px;</a:t>
            </a:r>
          </a:p>
          <a:p>
            <a:r>
              <a:rPr lang="en-US" altLang="ko-KR" sz="1700" dirty="0"/>
              <a:t>   font-weight: 500;</a:t>
            </a:r>
          </a:p>
          <a:p>
            <a:r>
              <a:rPr lang="en-US" altLang="ko-KR" sz="1700" dirty="0"/>
              <a:t>   padding-bottom: 10px;</a:t>
            </a:r>
          </a:p>
          <a:p>
            <a:r>
              <a:rPr lang="en-US" altLang="ko-KR" sz="1700" dirty="0"/>
              <a:t>   color: #00A500 }</a:t>
            </a:r>
          </a:p>
          <a:p>
            <a:r>
              <a:rPr lang="en-US" altLang="ko-KR" sz="1700" dirty="0"/>
              <a:t> &lt;/style&gt;</a:t>
            </a:r>
            <a:endParaRPr lang="ko-KR" altLang="en-US" sz="17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04CD53-C2D7-4192-BDFD-45FB0245E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67" t="3438" r="2033" b="39825"/>
          <a:stretch/>
        </p:blipFill>
        <p:spPr>
          <a:xfrm>
            <a:off x="8144256" y="1150225"/>
            <a:ext cx="3665774" cy="422567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9A9E91-4118-4166-91A9-C1052C020A5A}"/>
              </a:ext>
            </a:extLst>
          </p:cNvPr>
          <p:cNvSpPr/>
          <p:nvPr/>
        </p:nvSpPr>
        <p:spPr>
          <a:xfrm>
            <a:off x="9107424" y="1480356"/>
            <a:ext cx="2702606" cy="3353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</a:rPr>
              <a:t>네이버에서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schemeClr val="tx1"/>
                </a:solidFill>
              </a:rPr>
              <a:t>파싱한</a:t>
            </a:r>
            <a:r>
              <a:rPr lang="ko-KR" altLang="en-US" b="1" dirty="0">
                <a:solidFill>
                  <a:schemeClr val="tx1"/>
                </a:solidFill>
              </a:rPr>
              <a:t> 뉴스 내용을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tx1"/>
                </a:solidFill>
              </a:rPr>
              <a:t>넣기위해</a:t>
            </a:r>
            <a:r>
              <a:rPr lang="ko-KR" altLang="en-US" b="1" dirty="0" smtClean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제작한 </a:t>
            </a:r>
            <a:r>
              <a:rPr lang="ko-KR" altLang="en-US" b="1" dirty="0" smtClean="0">
                <a:solidFill>
                  <a:schemeClr val="tx1"/>
                </a:solidFill>
              </a:rPr>
              <a:t>큰 틀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922882-35B1-4600-8F50-F14A641FF5AC}"/>
              </a:ext>
            </a:extLst>
          </p:cNvPr>
          <p:cNvSpPr txBox="1"/>
          <p:nvPr/>
        </p:nvSpPr>
        <p:spPr>
          <a:xfrm>
            <a:off x="4552207" y="1406862"/>
            <a:ext cx="316073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&lt;style&gt;</a:t>
            </a:r>
          </a:p>
          <a:p>
            <a:r>
              <a:rPr lang="en-US" altLang="ko-KR" sz="1700" dirty="0"/>
              <a:t>  .aside-list </a:t>
            </a:r>
          </a:p>
          <a:p>
            <a:r>
              <a:rPr lang="en-US" altLang="ko-KR" sz="1700" dirty="0"/>
              <a:t>{ padding: 10px 0 30px 0; }</a:t>
            </a:r>
          </a:p>
          <a:p>
            <a:r>
              <a:rPr lang="en-US" altLang="ko-KR" sz="1700" dirty="0"/>
              <a:t>  .aside-list &gt; h3 {</a:t>
            </a:r>
          </a:p>
          <a:p>
            <a:r>
              <a:rPr lang="en-US" altLang="ko-KR" sz="1700" dirty="0"/>
              <a:t>   font-size: 15px;</a:t>
            </a:r>
          </a:p>
          <a:p>
            <a:r>
              <a:rPr lang="en-US" altLang="ko-KR" sz="1700" dirty="0"/>
              <a:t>   font-weight: 600;</a:t>
            </a:r>
          </a:p>
          <a:p>
            <a:r>
              <a:rPr lang="en-US" altLang="ko-KR" sz="1700" dirty="0"/>
              <a:t>  }</a:t>
            </a:r>
          </a:p>
          <a:p>
            <a:r>
              <a:rPr lang="en-US" altLang="ko-KR" sz="1700" dirty="0"/>
              <a:t>  .aside-list li a {</a:t>
            </a:r>
          </a:p>
          <a:p>
            <a:r>
              <a:rPr lang="en-US" altLang="ko-KR" sz="1700" dirty="0"/>
              <a:t>   margin-left: 8px;</a:t>
            </a:r>
          </a:p>
          <a:p>
            <a:r>
              <a:rPr lang="en-US" altLang="ko-KR" sz="1700" dirty="0"/>
              <a:t>   font-weight: 13px;</a:t>
            </a:r>
          </a:p>
          <a:p>
            <a:r>
              <a:rPr lang="en-US" altLang="ko-KR" sz="1700" dirty="0"/>
              <a:t>   color: #6C6C6C;</a:t>
            </a:r>
          </a:p>
          <a:p>
            <a:r>
              <a:rPr lang="en-US" altLang="ko-KR" sz="1700" dirty="0"/>
              <a:t>  }</a:t>
            </a:r>
          </a:p>
          <a:p>
            <a:r>
              <a:rPr lang="en-US" altLang="ko-KR" sz="1700" dirty="0"/>
              <a:t> &lt;/style&gt;</a:t>
            </a:r>
            <a:endParaRPr lang="ko-KR" altLang="en-US" sz="17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9339072" y="2194559"/>
            <a:ext cx="1792224" cy="658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천식뉴스 제목 부분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F589EB8-D47D-4611-8809-E768F9410D23}"/>
              </a:ext>
            </a:extLst>
          </p:cNvPr>
          <p:cNvCxnSpPr>
            <a:cxnSpLocks/>
          </p:cNvCxnSpPr>
          <p:nvPr/>
        </p:nvCxnSpPr>
        <p:spPr>
          <a:xfrm>
            <a:off x="5600719" y="1601599"/>
            <a:ext cx="3768141" cy="103645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B621A45-A130-4298-9D5F-2D3E55D67A4B}"/>
              </a:ext>
            </a:extLst>
          </p:cNvPr>
          <p:cNvCxnSpPr>
            <a:cxnSpLocks/>
          </p:cNvCxnSpPr>
          <p:nvPr/>
        </p:nvCxnSpPr>
        <p:spPr>
          <a:xfrm>
            <a:off x="1421368" y="1534982"/>
            <a:ext cx="7683038" cy="27251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488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224426" y="1086638"/>
            <a:ext cx="935157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     &lt;</a:t>
            </a:r>
            <a:r>
              <a:rPr lang="ko-KR" altLang="en-US" dirty="0" err="1"/>
              <a:t>div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="</a:t>
            </a:r>
            <a:r>
              <a:rPr lang="ko-KR" altLang="en-US" dirty="0" err="1"/>
              <a:t>article-body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    &lt;/</a:t>
            </a:r>
            <a:r>
              <a:rPr lang="ko-KR" altLang="en-US" dirty="0" err="1"/>
              <a:t>article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&lt;/</a:t>
            </a:r>
            <a:r>
              <a:rPr lang="ko-KR" altLang="en-US" dirty="0" err="1"/>
              <a:t>section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&lt;</a:t>
            </a:r>
            <a:r>
              <a:rPr lang="ko-KR" altLang="en-US" dirty="0" err="1"/>
              <a:t>aside</a:t>
            </a:r>
            <a:r>
              <a:rPr lang="ko-KR" altLang="en-US" dirty="0"/>
              <a:t> </a:t>
            </a:r>
            <a:r>
              <a:rPr lang="ko-KR" altLang="en-US" dirty="0" err="1"/>
              <a:t>id</a:t>
            </a:r>
            <a:r>
              <a:rPr lang="ko-KR" altLang="en-US" dirty="0"/>
              <a:t>="</a:t>
            </a:r>
            <a:r>
              <a:rPr lang="ko-KR" altLang="en-US" dirty="0" err="1"/>
              <a:t>main-aside</a:t>
            </a:r>
            <a:r>
              <a:rPr lang="ko-KR" altLang="en-US" dirty="0" smtClean="0"/>
              <a:t>"&gt;</a:t>
            </a:r>
            <a:endParaRPr lang="ko-KR" altLang="en-US" dirty="0"/>
          </a:p>
          <a:p>
            <a:r>
              <a:rPr lang="ko-KR" altLang="en-US" dirty="0"/>
              <a:t>     &lt;</a:t>
            </a:r>
            <a:r>
              <a:rPr lang="ko-KR" altLang="en-US" dirty="0" err="1"/>
              <a:t>div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="</a:t>
            </a:r>
            <a:r>
              <a:rPr lang="ko-KR" altLang="en-US" dirty="0" err="1"/>
              <a:t>aside-list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      &lt;h3&gt;천식 Best NEWS&lt;/h3&gt;</a:t>
            </a:r>
          </a:p>
          <a:p>
            <a:r>
              <a:rPr lang="ko-KR" altLang="en-US" dirty="0"/>
              <a:t>      &lt;</a:t>
            </a:r>
            <a:r>
              <a:rPr lang="ko-KR" altLang="en-US" dirty="0" err="1"/>
              <a:t>ul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[0].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[0].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[0].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[1].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[1].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[1].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[2].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[2].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[2].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[3].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[3].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[3].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 &lt;</a:t>
            </a:r>
            <a:r>
              <a:rPr lang="ko-KR" altLang="en-US" dirty="0" err="1"/>
              <a:t>li</a:t>
            </a:r>
            <a:r>
              <a:rPr lang="ko-KR" altLang="en-US" dirty="0"/>
              <a:t>&gt;&lt;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href</a:t>
            </a:r>
            <a:r>
              <a:rPr lang="ko-KR" altLang="en-US" dirty="0"/>
              <a:t>={{</a:t>
            </a:r>
            <a:r>
              <a:rPr lang="ko-KR" altLang="en-US" dirty="0" err="1"/>
              <a:t>today_news</a:t>
            </a:r>
            <a:r>
              <a:rPr lang="ko-KR" altLang="en-US" dirty="0"/>
              <a:t>[4].</a:t>
            </a:r>
            <a:r>
              <a:rPr lang="ko-KR" altLang="en-US" dirty="0" err="1"/>
              <a:t>href</a:t>
            </a:r>
            <a:r>
              <a:rPr lang="ko-KR" altLang="en-US" dirty="0"/>
              <a:t>}} </a:t>
            </a:r>
            <a:r>
              <a:rPr lang="ko-KR" altLang="en-US" dirty="0" err="1"/>
              <a:t>target</a:t>
            </a:r>
            <a:r>
              <a:rPr lang="ko-KR" altLang="en-US" dirty="0"/>
              <a:t>="_</a:t>
            </a:r>
            <a:r>
              <a:rPr lang="ko-KR" altLang="en-US" dirty="0" err="1"/>
              <a:t>blank</a:t>
            </a:r>
            <a:r>
              <a:rPr lang="ko-KR" altLang="en-US" dirty="0"/>
              <a:t>"&gt;? {{</a:t>
            </a:r>
            <a:r>
              <a:rPr lang="ko-KR" altLang="en-US" dirty="0" err="1"/>
              <a:t>today_news</a:t>
            </a:r>
            <a:r>
              <a:rPr lang="ko-KR" altLang="en-US" dirty="0"/>
              <a:t>[4].</a:t>
            </a:r>
            <a:r>
              <a:rPr lang="ko-KR" altLang="en-US" dirty="0" err="1"/>
              <a:t>title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</a:t>
            </a:r>
            <a:r>
              <a:rPr lang="ko-KR" altLang="en-US" dirty="0" err="1"/>
              <a:t>br</a:t>
            </a:r>
            <a:r>
              <a:rPr lang="ko-KR" altLang="en-US" dirty="0"/>
              <a:t>&gt; &lt;</a:t>
            </a:r>
            <a:r>
              <a:rPr lang="ko-KR" altLang="en-US" dirty="0" err="1"/>
              <a:t>a</a:t>
            </a:r>
            <a:r>
              <a:rPr lang="ko-KR" altLang="en-US" dirty="0"/>
              <a:t>&gt;{{</a:t>
            </a:r>
            <a:r>
              <a:rPr lang="ko-KR" altLang="en-US" dirty="0" err="1"/>
              <a:t>today_news</a:t>
            </a:r>
            <a:r>
              <a:rPr lang="ko-KR" altLang="en-US" dirty="0"/>
              <a:t>[4].</a:t>
            </a:r>
            <a:r>
              <a:rPr lang="ko-KR" altLang="en-US" dirty="0" err="1"/>
              <a:t>today</a:t>
            </a:r>
            <a:r>
              <a:rPr lang="ko-KR" altLang="en-US" dirty="0"/>
              <a:t>}}&lt;/</a:t>
            </a:r>
            <a:r>
              <a:rPr lang="ko-KR" altLang="en-US" dirty="0" err="1"/>
              <a:t>a</a:t>
            </a:r>
            <a:r>
              <a:rPr lang="ko-KR" altLang="en-US" dirty="0"/>
              <a:t>&gt;&lt;/</a:t>
            </a:r>
            <a:r>
              <a:rPr lang="ko-KR" altLang="en-US" dirty="0" err="1"/>
              <a:t>li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 &lt;/</a:t>
            </a:r>
            <a:r>
              <a:rPr lang="ko-KR" altLang="en-US" dirty="0" err="1"/>
              <a:t>ul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     &lt;/</a:t>
            </a:r>
            <a:r>
              <a:rPr lang="ko-KR" altLang="en-US" dirty="0" err="1"/>
              <a:t>div</a:t>
            </a:r>
            <a:r>
              <a:rPr lang="ko-KR" altLang="en-US" dirty="0"/>
              <a:t>&gt;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1" y="1171305"/>
            <a:ext cx="3852915" cy="512710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3600450" y="1183905"/>
            <a:ext cx="5135336" cy="1567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b="1" dirty="0" smtClean="0">
                <a:solidFill>
                  <a:schemeClr val="tx1"/>
                </a:solidFill>
              </a:rPr>
              <a:t>뉴스 가져오는 소스 코드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r>
              <a:rPr lang="en-US" altLang="ko-KR" sz="1400" b="1" dirty="0" err="1" smtClean="0">
                <a:solidFill>
                  <a:schemeClr val="tx1"/>
                </a:solidFill>
              </a:rPr>
              <a:t>Href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today_news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라고 보내준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변수중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번째 행의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href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컬럼의 내용을 링크 주고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href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는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눌렀을때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</a:rPr>
              <a:t>그 주소로 이동시켜주는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html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형식입니다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&lt;a&gt;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문서를 연결하는 태그의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html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형식입니다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href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속성을 가지고 있습니다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.)</a:t>
            </a: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&lt;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br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엔터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형식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589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79" y="985812"/>
            <a:ext cx="3276884" cy="440474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9A9E91-4118-4166-91A9-C1052C020A5A}"/>
              </a:ext>
            </a:extLst>
          </p:cNvPr>
          <p:cNvSpPr/>
          <p:nvPr/>
        </p:nvSpPr>
        <p:spPr>
          <a:xfrm>
            <a:off x="8798979" y="5267266"/>
            <a:ext cx="2702606" cy="1418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지도에 지역별 버튼을 구현하며 </a:t>
            </a:r>
            <a:r>
              <a:rPr lang="en-US" altLang="ko-KR" b="1" dirty="0" smtClean="0">
                <a:solidFill>
                  <a:schemeClr val="tx1"/>
                </a:solidFill>
              </a:rPr>
              <a:t>for</a:t>
            </a:r>
            <a:r>
              <a:rPr lang="ko-KR" altLang="en-US" b="1" dirty="0" smtClean="0">
                <a:solidFill>
                  <a:schemeClr val="tx1"/>
                </a:solidFill>
              </a:rPr>
              <a:t>에 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변수 값을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넣어줌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74E67B-6273-401B-9AC4-B9E15F104E66}"/>
              </a:ext>
            </a:extLst>
          </p:cNvPr>
          <p:cNvSpPr/>
          <p:nvPr/>
        </p:nvSpPr>
        <p:spPr>
          <a:xfrm>
            <a:off x="9041853" y="291213"/>
            <a:ext cx="1792224" cy="658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우리나라 지도 가져오는 코드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B621A45-A130-4298-9D5F-2D3E55D67A4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581728" y="620398"/>
            <a:ext cx="4460125" cy="88543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47899" y="1086638"/>
            <a:ext cx="850154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  </a:t>
            </a:r>
            <a:r>
              <a:rPr lang="ko-KR" altLang="en-US" dirty="0" smtClean="0"/>
              <a:t>&lt;</a:t>
            </a:r>
            <a:r>
              <a:rPr lang="ko-KR" altLang="en-US" dirty="0" err="1"/>
              <a:t>img</a:t>
            </a:r>
            <a:r>
              <a:rPr lang="ko-KR" altLang="en-US" dirty="0"/>
              <a:t> </a:t>
            </a:r>
            <a:r>
              <a:rPr lang="ko-KR" altLang="en-US" dirty="0" err="1"/>
              <a:t>src</a:t>
            </a:r>
            <a:r>
              <a:rPr lang="ko-KR" altLang="en-US" dirty="0"/>
              <a:t>="../</a:t>
            </a:r>
            <a:r>
              <a:rPr lang="ko-KR" altLang="en-US" dirty="0" err="1"/>
              <a:t>static</a:t>
            </a:r>
            <a:r>
              <a:rPr lang="ko-KR" altLang="en-US" dirty="0"/>
              <a:t>/</a:t>
            </a:r>
            <a:r>
              <a:rPr lang="ko-KR" altLang="en-US" dirty="0" err="1"/>
              <a:t>css</a:t>
            </a:r>
            <a:r>
              <a:rPr lang="ko-KR" altLang="en-US" dirty="0"/>
              <a:t>/</a:t>
            </a:r>
            <a:r>
              <a:rPr lang="ko-KR" altLang="en-US" dirty="0" err="1"/>
              <a:t>img</a:t>
            </a:r>
            <a:r>
              <a:rPr lang="ko-KR" altLang="en-US" dirty="0"/>
              <a:t>/</a:t>
            </a:r>
            <a:r>
              <a:rPr lang="ko-KR" altLang="en-US" dirty="0" err="1"/>
              <a:t>aaa.png</a:t>
            </a:r>
            <a:r>
              <a:rPr lang="ko-KR" altLang="en-US" dirty="0"/>
              <a:t>"&gt;</a:t>
            </a:r>
          </a:p>
          <a:p>
            <a:endParaRPr lang="ko-KR" altLang="en-US" dirty="0"/>
          </a:p>
          <a:p>
            <a:r>
              <a:rPr lang="ko-KR" altLang="en-US" dirty="0"/>
              <a:t>&lt;</a:t>
            </a:r>
            <a:r>
              <a:rPr lang="ko-KR" altLang="en-US" dirty="0" err="1"/>
              <a:t>div</a:t>
            </a:r>
            <a:r>
              <a:rPr lang="ko-KR" altLang="en-US" dirty="0"/>
              <a:t> </a:t>
            </a:r>
            <a:r>
              <a:rPr lang="ko-KR" altLang="en-US" dirty="0" err="1"/>
              <a:t>id</a:t>
            </a:r>
            <a:r>
              <a:rPr lang="ko-KR" altLang="en-US" dirty="0"/>
              <a:t>="</a:t>
            </a:r>
            <a:r>
              <a:rPr lang="ko-KR" altLang="en-US" dirty="0" err="1"/>
              <a:t>svgMap</a:t>
            </a:r>
            <a:r>
              <a:rPr lang="ko-KR" altLang="en-US" dirty="0"/>
              <a:t>"&gt;</a:t>
            </a:r>
          </a:p>
          <a:p>
            <a:r>
              <a:rPr lang="ko-KR" altLang="en-US" dirty="0"/>
              <a:t>    &lt;</a:t>
            </a:r>
            <a:r>
              <a:rPr lang="ko-KR" altLang="en-US" dirty="0" err="1"/>
              <a:t>span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 ="num1"&gt;</a:t>
            </a:r>
          </a:p>
          <a:p>
            <a:r>
              <a:rPr lang="ko-KR" altLang="en-US" dirty="0"/>
              <a:t>        &lt;</a:t>
            </a:r>
            <a:r>
              <a:rPr lang="ko-KR" altLang="en-US" dirty="0" err="1"/>
              <a:t>input</a:t>
            </a:r>
            <a:r>
              <a:rPr lang="ko-KR" altLang="en-US" dirty="0"/>
              <a:t> </a:t>
            </a:r>
            <a:r>
              <a:rPr lang="ko-KR" altLang="en-US" dirty="0" err="1"/>
              <a:t>type</a:t>
            </a:r>
            <a:r>
              <a:rPr lang="ko-KR" altLang="en-US" dirty="0"/>
              <a:t>="</a:t>
            </a:r>
            <a:r>
              <a:rPr lang="ko-KR" altLang="en-US" dirty="0" err="1"/>
              <a:t>submit</a:t>
            </a:r>
            <a:r>
              <a:rPr lang="ko-KR" altLang="en-US" dirty="0"/>
              <a:t>" </a:t>
            </a:r>
            <a:r>
              <a:rPr lang="ko-KR" altLang="en-US" dirty="0" err="1"/>
              <a:t>title</a:t>
            </a:r>
            <a:r>
              <a:rPr lang="ko-KR" altLang="en-US" dirty="0"/>
              <a:t> ="강원도" </a:t>
            </a:r>
            <a:r>
              <a:rPr lang="ko-KR" altLang="en-US" dirty="0" err="1"/>
              <a:t>value</a:t>
            </a:r>
            <a:r>
              <a:rPr lang="ko-KR" altLang="en-US" dirty="0"/>
              <a:t>="강원도" </a:t>
            </a:r>
            <a:r>
              <a:rPr lang="ko-KR" altLang="en-US" dirty="0" err="1"/>
              <a:t>id</a:t>
            </a:r>
            <a:r>
              <a:rPr lang="ko-KR" altLang="en-US" dirty="0"/>
              <a:t>="crd1" </a:t>
            </a:r>
            <a:r>
              <a:rPr lang="ko-KR" altLang="en-US" dirty="0" err="1"/>
              <a:t>for</a:t>
            </a:r>
            <a:r>
              <a:rPr lang="ko-KR" altLang="en-US" dirty="0"/>
              <a:t>={{</a:t>
            </a:r>
            <a:r>
              <a:rPr lang="ko-KR" altLang="en-US" dirty="0" err="1"/>
              <a:t>resultData.강원도</a:t>
            </a:r>
            <a:r>
              <a:rPr lang="ko-KR" altLang="en-US" dirty="0"/>
              <a:t>}}&gt;</a:t>
            </a:r>
          </a:p>
          <a:p>
            <a:r>
              <a:rPr lang="ko-KR" altLang="en-US" dirty="0"/>
              <a:t>        &lt;</a:t>
            </a:r>
            <a:r>
              <a:rPr lang="ko-KR" altLang="en-US" dirty="0" err="1"/>
              <a:t>input</a:t>
            </a:r>
            <a:r>
              <a:rPr lang="ko-KR" altLang="en-US" dirty="0"/>
              <a:t> </a:t>
            </a:r>
            <a:r>
              <a:rPr lang="ko-KR" altLang="en-US" dirty="0" err="1"/>
              <a:t>type</a:t>
            </a:r>
            <a:r>
              <a:rPr lang="ko-KR" altLang="en-US" dirty="0"/>
              <a:t>="</a:t>
            </a:r>
            <a:r>
              <a:rPr lang="ko-KR" altLang="en-US" dirty="0" err="1"/>
              <a:t>submit</a:t>
            </a:r>
            <a:r>
              <a:rPr lang="ko-KR" altLang="en-US" dirty="0"/>
              <a:t>" </a:t>
            </a:r>
            <a:r>
              <a:rPr lang="ko-KR" altLang="en-US" dirty="0" err="1"/>
              <a:t>title</a:t>
            </a:r>
            <a:r>
              <a:rPr lang="ko-KR" altLang="en-US" dirty="0"/>
              <a:t>="경북" </a:t>
            </a:r>
            <a:r>
              <a:rPr lang="ko-KR" altLang="en-US" dirty="0" err="1"/>
              <a:t>value</a:t>
            </a:r>
            <a:r>
              <a:rPr lang="ko-KR" altLang="en-US" dirty="0"/>
              <a:t>="경북" </a:t>
            </a:r>
            <a:r>
              <a:rPr lang="ko-KR" altLang="en-US" dirty="0" err="1"/>
              <a:t>id</a:t>
            </a:r>
            <a:r>
              <a:rPr lang="ko-KR" altLang="en-US" dirty="0"/>
              <a:t>="crd2" </a:t>
            </a:r>
            <a:r>
              <a:rPr lang="ko-KR" altLang="en-US" dirty="0" err="1"/>
              <a:t>for</a:t>
            </a:r>
            <a:r>
              <a:rPr lang="ko-KR" altLang="en-US" dirty="0"/>
              <a:t> ={{</a:t>
            </a:r>
            <a:r>
              <a:rPr lang="ko-KR" altLang="en-US" dirty="0" err="1"/>
              <a:t>resultData.경북</a:t>
            </a:r>
            <a:r>
              <a:rPr lang="ko-KR" altLang="en-US" dirty="0"/>
              <a:t>}}&gt;</a:t>
            </a:r>
          </a:p>
          <a:p>
            <a:r>
              <a:rPr lang="ko-KR" altLang="en-US" dirty="0"/>
              <a:t>        &lt;</a:t>
            </a:r>
            <a:r>
              <a:rPr lang="ko-KR" altLang="en-US" dirty="0" err="1"/>
              <a:t>input</a:t>
            </a:r>
            <a:r>
              <a:rPr lang="ko-KR" altLang="en-US" dirty="0"/>
              <a:t> </a:t>
            </a:r>
            <a:r>
              <a:rPr lang="ko-KR" altLang="en-US" dirty="0" err="1"/>
              <a:t>type</a:t>
            </a:r>
            <a:r>
              <a:rPr lang="ko-KR" altLang="en-US" dirty="0"/>
              <a:t>="</a:t>
            </a:r>
            <a:r>
              <a:rPr lang="ko-KR" altLang="en-US" dirty="0" err="1"/>
              <a:t>submit</a:t>
            </a:r>
            <a:r>
              <a:rPr lang="ko-KR" altLang="en-US" dirty="0"/>
              <a:t>" </a:t>
            </a:r>
            <a:r>
              <a:rPr lang="ko-KR" altLang="en-US" dirty="0" err="1"/>
              <a:t>title</a:t>
            </a:r>
            <a:r>
              <a:rPr lang="ko-KR" altLang="en-US" dirty="0"/>
              <a:t>="경기도" </a:t>
            </a:r>
            <a:r>
              <a:rPr lang="ko-KR" altLang="en-US" dirty="0" err="1"/>
              <a:t>value</a:t>
            </a:r>
            <a:r>
              <a:rPr lang="ko-KR" altLang="en-US" dirty="0"/>
              <a:t>="경기도" </a:t>
            </a:r>
            <a:r>
              <a:rPr lang="ko-KR" altLang="en-US" dirty="0" err="1"/>
              <a:t>id</a:t>
            </a:r>
            <a:r>
              <a:rPr lang="ko-KR" altLang="en-US" dirty="0"/>
              <a:t>="crd3"  </a:t>
            </a:r>
            <a:r>
              <a:rPr lang="ko-KR" altLang="en-US" dirty="0" err="1"/>
              <a:t>for</a:t>
            </a:r>
            <a:r>
              <a:rPr lang="ko-KR" altLang="en-US" dirty="0"/>
              <a:t> ={{</a:t>
            </a:r>
            <a:r>
              <a:rPr lang="ko-KR" altLang="en-US" dirty="0" err="1"/>
              <a:t>resultData.경기도</a:t>
            </a:r>
            <a:r>
              <a:rPr lang="ko-KR" altLang="en-US" dirty="0" smtClean="0"/>
              <a:t>}}&gt;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	: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	: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	:</a:t>
            </a:r>
            <a:endParaRPr lang="ko-KR" altLang="en-US" dirty="0"/>
          </a:p>
          <a:p>
            <a:r>
              <a:rPr lang="ko-KR" altLang="en-US" dirty="0"/>
              <a:t>    &lt;/</a:t>
            </a:r>
            <a:r>
              <a:rPr lang="ko-KR" altLang="en-US" dirty="0" err="1"/>
              <a:t>span</a:t>
            </a:r>
            <a:r>
              <a:rPr lang="ko-KR" altLang="en-US" dirty="0"/>
              <a:t>&gt;</a:t>
            </a:r>
          </a:p>
          <a:p>
            <a:r>
              <a:rPr lang="ko-KR" altLang="en-US" dirty="0"/>
              <a:t>&lt;/</a:t>
            </a:r>
            <a:r>
              <a:rPr lang="ko-KR" altLang="en-US" dirty="0" err="1"/>
              <a:t>div</a:t>
            </a:r>
            <a:r>
              <a:rPr lang="ko-KR" altLang="en-US" dirty="0"/>
              <a:t>&gt;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B621A45-A130-4298-9D5F-2D3E55D67A4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049896" y="4112478"/>
            <a:ext cx="6749083" cy="18638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B621A45-A130-4298-9D5F-2D3E55D67A4B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10150282" y="4441662"/>
            <a:ext cx="1532637" cy="8256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331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5309" y="2388464"/>
            <a:ext cx="89239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# </a:t>
            </a:r>
            <a:r>
              <a:rPr lang="ko-KR" altLang="en-US" dirty="0" err="1"/>
              <a:t>file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 : run.py</a:t>
            </a:r>
          </a:p>
          <a:p>
            <a:r>
              <a:rPr lang="ko-KR" altLang="en-US" dirty="0"/>
              <a:t># </a:t>
            </a:r>
            <a:r>
              <a:rPr lang="ko-KR" altLang="en-US" dirty="0" err="1"/>
              <a:t>pwd</a:t>
            </a:r>
            <a:r>
              <a:rPr lang="ko-KR" altLang="en-US" dirty="0"/>
              <a:t> : /project_name/run.py</a:t>
            </a:r>
          </a:p>
          <a:p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app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app</a:t>
            </a:r>
            <a:endParaRPr lang="ko-KR" altLang="en-US" dirty="0"/>
          </a:p>
          <a:p>
            <a:r>
              <a:rPr lang="ko-KR" altLang="en-US" dirty="0"/>
              <a:t>#서버를 실행 시키기 위해서 필요함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port</a:t>
            </a:r>
            <a:r>
              <a:rPr lang="ko-KR" altLang="en-US" dirty="0"/>
              <a:t> 번호는 열고 </a:t>
            </a:r>
            <a:r>
              <a:rPr lang="ko-KR" altLang="en-US" dirty="0" err="1"/>
              <a:t>싶은곳에서</a:t>
            </a:r>
            <a:r>
              <a:rPr lang="ko-KR" altLang="en-US" dirty="0"/>
              <a:t> </a:t>
            </a:r>
            <a:r>
              <a:rPr lang="ko-KR" altLang="en-US" dirty="0" err="1"/>
              <a:t>열어야하며</a:t>
            </a:r>
            <a:endParaRPr lang="ko-KR" altLang="en-US" dirty="0"/>
          </a:p>
          <a:p>
            <a:r>
              <a:rPr lang="ko-KR" altLang="en-US" dirty="0"/>
              <a:t>#</a:t>
            </a:r>
            <a:r>
              <a:rPr lang="ko-KR" altLang="en-US" dirty="0" err="1"/>
              <a:t>host</a:t>
            </a:r>
            <a:r>
              <a:rPr lang="ko-KR" altLang="en-US" dirty="0"/>
              <a:t> 0.0.0.0의 경우 모든 곳에서 </a:t>
            </a:r>
            <a:r>
              <a:rPr lang="ko-KR" altLang="en-US" dirty="0" err="1"/>
              <a:t>들어올수있따는</a:t>
            </a:r>
            <a:r>
              <a:rPr lang="ko-KR" altLang="en-US" dirty="0"/>
              <a:t> 것입니다.</a:t>
            </a:r>
          </a:p>
          <a:p>
            <a:r>
              <a:rPr lang="ko-KR" altLang="en-US" dirty="0"/>
              <a:t>#</a:t>
            </a:r>
            <a:r>
              <a:rPr lang="ko-KR" altLang="en-US" dirty="0" err="1"/>
              <a:t>debug는</a:t>
            </a:r>
            <a:r>
              <a:rPr lang="ko-KR" altLang="en-US" dirty="0"/>
              <a:t> </a:t>
            </a:r>
            <a:r>
              <a:rPr lang="ko-KR" altLang="en-US" dirty="0" err="1"/>
              <a:t>True로</a:t>
            </a:r>
            <a:r>
              <a:rPr lang="ko-KR" altLang="en-US" dirty="0"/>
              <a:t> 하면 내용을 새롭게 </a:t>
            </a:r>
            <a:r>
              <a:rPr lang="ko-KR" altLang="en-US" dirty="0" err="1"/>
              <a:t>저장했을때</a:t>
            </a:r>
            <a:r>
              <a:rPr lang="ko-KR" altLang="en-US" dirty="0"/>
              <a:t> 내용이 바뀌게 됩니다.</a:t>
            </a:r>
          </a:p>
          <a:p>
            <a:r>
              <a:rPr lang="ko-KR" altLang="en-US" dirty="0" err="1"/>
              <a:t>app.run</a:t>
            </a:r>
            <a:r>
              <a:rPr lang="ko-KR" altLang="en-US" dirty="0"/>
              <a:t>(</a:t>
            </a:r>
            <a:r>
              <a:rPr lang="ko-KR" altLang="en-US" dirty="0" err="1"/>
              <a:t>host</a:t>
            </a:r>
            <a:r>
              <a:rPr lang="ko-KR" altLang="en-US" dirty="0"/>
              <a:t>='0.0.0.0', </a:t>
            </a:r>
            <a:r>
              <a:rPr lang="ko-KR" altLang="en-US" dirty="0" err="1"/>
              <a:t>debug</a:t>
            </a:r>
            <a:r>
              <a:rPr lang="ko-KR" altLang="en-US" dirty="0"/>
              <a:t>=</a:t>
            </a:r>
            <a:r>
              <a:rPr lang="ko-KR" altLang="en-US" dirty="0" err="1"/>
              <a:t>True</a:t>
            </a:r>
            <a:r>
              <a:rPr lang="ko-KR" altLang="en-US" dirty="0"/>
              <a:t>, </a:t>
            </a:r>
            <a:r>
              <a:rPr lang="ko-KR" altLang="en-US" dirty="0" err="1"/>
              <a:t>port</a:t>
            </a:r>
            <a:r>
              <a:rPr lang="ko-KR" altLang="en-US" dirty="0"/>
              <a:t>=506)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D290B-7DDE-4E54-98F2-2FCF22609F15}"/>
              </a:ext>
            </a:extLst>
          </p:cNvPr>
          <p:cNvSpPr txBox="1"/>
          <p:nvPr/>
        </p:nvSpPr>
        <p:spPr>
          <a:xfrm>
            <a:off x="662581" y="1351253"/>
            <a:ext cx="493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&lt;flask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실행하기 위한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파일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502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91D849-5391-4EDC-88C4-59B4C08CB98A}"/>
              </a:ext>
            </a:extLst>
          </p:cNvPr>
          <p:cNvSpPr/>
          <p:nvPr/>
        </p:nvSpPr>
        <p:spPr>
          <a:xfrm>
            <a:off x="2427099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190068-4DB9-4C87-8C45-7922E7C9D50F}"/>
              </a:ext>
            </a:extLst>
          </p:cNvPr>
          <p:cNvSpPr/>
          <p:nvPr/>
        </p:nvSpPr>
        <p:spPr>
          <a:xfrm>
            <a:off x="2339301" y="410906"/>
            <a:ext cx="6123667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웹 제작 </a:t>
            </a: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production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AD290B-7DDE-4E54-98F2-2FCF22609F15}"/>
              </a:ext>
            </a:extLst>
          </p:cNvPr>
          <p:cNvSpPr txBox="1"/>
          <p:nvPr/>
        </p:nvSpPr>
        <p:spPr>
          <a:xfrm>
            <a:off x="662581" y="1351253"/>
            <a:ext cx="493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&lt;flask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실행하기 위한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파일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7472" y="1720585"/>
            <a:ext cx="65397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# </a:t>
            </a:r>
            <a:r>
              <a:rPr lang="ko-KR" altLang="en-US" dirty="0" err="1"/>
              <a:t>file</a:t>
            </a:r>
            <a:r>
              <a:rPr lang="ko-KR" altLang="en-US" dirty="0"/>
              <a:t> </a:t>
            </a:r>
            <a:r>
              <a:rPr lang="ko-KR" altLang="en-US" dirty="0" err="1"/>
              <a:t>name</a:t>
            </a:r>
            <a:r>
              <a:rPr lang="ko-KR" altLang="en-US" dirty="0"/>
              <a:t> : run.py</a:t>
            </a:r>
          </a:p>
          <a:p>
            <a:r>
              <a:rPr lang="ko-KR" altLang="en-US" dirty="0"/>
              <a:t># </a:t>
            </a:r>
            <a:r>
              <a:rPr lang="ko-KR" altLang="en-US" dirty="0" err="1"/>
              <a:t>pwd</a:t>
            </a:r>
            <a:r>
              <a:rPr lang="ko-KR" altLang="en-US" dirty="0"/>
              <a:t> : /</a:t>
            </a:r>
            <a:r>
              <a:rPr lang="ko-KR" altLang="en-US" dirty="0" err="1" smtClean="0"/>
              <a:t>project_name</a:t>
            </a:r>
            <a:r>
              <a:rPr lang="ko-KR" altLang="en-US" dirty="0" smtClean="0"/>
              <a:t>/</a:t>
            </a:r>
            <a:r>
              <a:rPr lang="en-US" altLang="ko-KR" dirty="0" smtClean="0"/>
              <a:t>app/application</a:t>
            </a:r>
            <a:r>
              <a:rPr lang="ko-KR" altLang="en-US" dirty="0" smtClean="0"/>
              <a:t>.</a:t>
            </a:r>
            <a:r>
              <a:rPr lang="ko-KR" altLang="en-US" dirty="0" err="1" smtClean="0"/>
              <a:t>py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from</a:t>
            </a:r>
            <a:r>
              <a:rPr lang="ko-KR" altLang="en-US" dirty="0" smtClean="0"/>
              <a:t> </a:t>
            </a:r>
            <a:r>
              <a:rPr lang="ko-KR" altLang="en-US" dirty="0" err="1"/>
              <a:t>flask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Blueprint</a:t>
            </a:r>
            <a:r>
              <a:rPr lang="ko-KR" altLang="en-US" dirty="0"/>
              <a:t>, </a:t>
            </a:r>
            <a:r>
              <a:rPr lang="ko-KR" altLang="en-US" dirty="0" err="1"/>
              <a:t>request</a:t>
            </a:r>
            <a:r>
              <a:rPr lang="ko-KR" altLang="en-US" dirty="0"/>
              <a:t>, </a:t>
            </a:r>
            <a:r>
              <a:rPr lang="ko-KR" altLang="en-US" dirty="0" err="1"/>
              <a:t>render_template</a:t>
            </a:r>
            <a:r>
              <a:rPr lang="ko-KR" altLang="en-US" dirty="0"/>
              <a:t>, </a:t>
            </a:r>
            <a:r>
              <a:rPr lang="ko-KR" altLang="en-US" dirty="0" err="1"/>
              <a:t>flash</a:t>
            </a:r>
            <a:r>
              <a:rPr lang="ko-KR" altLang="en-US" dirty="0"/>
              <a:t>, </a:t>
            </a:r>
            <a:r>
              <a:rPr lang="ko-KR" altLang="en-US" dirty="0" err="1"/>
              <a:t>redirect</a:t>
            </a:r>
            <a:r>
              <a:rPr lang="ko-KR" altLang="en-US" dirty="0"/>
              <a:t>, </a:t>
            </a:r>
            <a:r>
              <a:rPr lang="ko-KR" altLang="en-US" dirty="0" err="1"/>
              <a:t>url_for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app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dbModule</a:t>
            </a:r>
            <a:endParaRPr lang="ko-KR" altLang="en-US" dirty="0"/>
          </a:p>
          <a:p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flask</a:t>
            </a:r>
            <a:r>
              <a:rPr lang="ko-KR" altLang="en-US" dirty="0"/>
              <a:t> </a:t>
            </a:r>
            <a:r>
              <a:rPr lang="ko-KR" altLang="en-US" dirty="0" err="1"/>
              <a:t>import</a:t>
            </a:r>
            <a:r>
              <a:rPr lang="ko-KR" altLang="en-US" dirty="0"/>
              <a:t> </a:t>
            </a:r>
            <a:r>
              <a:rPr lang="ko-KR" altLang="en-US" dirty="0" err="1"/>
              <a:t>current_app</a:t>
            </a:r>
            <a:r>
              <a:rPr lang="ko-KR" altLang="en-US" dirty="0"/>
              <a:t> </a:t>
            </a:r>
            <a:r>
              <a:rPr lang="ko-KR" altLang="en-US" dirty="0" err="1"/>
              <a:t>as</a:t>
            </a:r>
            <a:r>
              <a:rPr lang="ko-KR" altLang="en-US" dirty="0"/>
              <a:t> </a:t>
            </a:r>
            <a:r>
              <a:rPr lang="ko-KR" altLang="en-US" dirty="0" err="1"/>
              <a:t>current_app</a:t>
            </a:r>
            <a:endParaRPr lang="ko-KR" altLang="en-US" dirty="0"/>
          </a:p>
          <a:p>
            <a:r>
              <a:rPr lang="ko-KR" altLang="en-US" dirty="0" err="1"/>
              <a:t>main</a:t>
            </a:r>
            <a:r>
              <a:rPr lang="ko-KR" altLang="en-US" dirty="0"/>
              <a:t> = </a:t>
            </a:r>
            <a:r>
              <a:rPr lang="ko-KR" altLang="en-US" dirty="0" err="1"/>
              <a:t>Blueprint</a:t>
            </a:r>
            <a:r>
              <a:rPr lang="ko-KR" altLang="en-US" dirty="0"/>
              <a:t>('</a:t>
            </a:r>
            <a:r>
              <a:rPr lang="ko-KR" altLang="en-US" dirty="0" err="1"/>
              <a:t>main</a:t>
            </a:r>
            <a:r>
              <a:rPr lang="ko-KR" altLang="en-US" dirty="0"/>
              <a:t>', __</a:t>
            </a:r>
            <a:r>
              <a:rPr lang="ko-KR" altLang="en-US" dirty="0" err="1"/>
              <a:t>name</a:t>
            </a:r>
            <a:r>
              <a:rPr lang="ko-KR" altLang="en-US" dirty="0"/>
              <a:t>__, </a:t>
            </a:r>
            <a:r>
              <a:rPr lang="ko-KR" altLang="en-US" dirty="0" err="1"/>
              <a:t>url_prefix</a:t>
            </a:r>
            <a:r>
              <a:rPr lang="ko-KR" altLang="en-US" dirty="0"/>
              <a:t>='/')</a:t>
            </a:r>
          </a:p>
          <a:p>
            <a:r>
              <a:rPr lang="ko-KR" altLang="en-US" dirty="0"/>
              <a:t>@</a:t>
            </a:r>
            <a:r>
              <a:rPr lang="ko-KR" altLang="en-US" dirty="0" err="1"/>
              <a:t>main.route</a:t>
            </a:r>
            <a:r>
              <a:rPr lang="ko-KR" altLang="en-US" dirty="0"/>
              <a:t>('/', </a:t>
            </a:r>
            <a:r>
              <a:rPr lang="ko-KR" altLang="en-US" dirty="0" err="1"/>
              <a:t>methods</a:t>
            </a:r>
            <a:r>
              <a:rPr lang="ko-KR" altLang="en-US" dirty="0"/>
              <a:t>=['GET'])</a:t>
            </a:r>
          </a:p>
          <a:p>
            <a:r>
              <a:rPr lang="ko-KR" altLang="en-US" dirty="0" err="1"/>
              <a:t>def</a:t>
            </a:r>
            <a:r>
              <a:rPr lang="ko-KR" altLang="en-US" dirty="0"/>
              <a:t> </a:t>
            </a:r>
            <a:r>
              <a:rPr lang="ko-KR" altLang="en-US" dirty="0" err="1"/>
              <a:t>index</a:t>
            </a:r>
            <a:r>
              <a:rPr lang="ko-KR" altLang="en-US" dirty="0"/>
              <a:t>():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db_class</a:t>
            </a:r>
            <a:r>
              <a:rPr lang="ko-KR" altLang="en-US" dirty="0"/>
              <a:t> = </a:t>
            </a:r>
            <a:r>
              <a:rPr lang="ko-KR" altLang="en-US" dirty="0" err="1"/>
              <a:t>dbModule.Database</a:t>
            </a:r>
            <a:r>
              <a:rPr lang="ko-KR" altLang="en-US" dirty="0"/>
              <a:t>()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sql</a:t>
            </a:r>
            <a:r>
              <a:rPr lang="ko-KR" altLang="en-US" dirty="0"/>
              <a:t> = "SELECT*FROM </a:t>
            </a:r>
            <a:r>
              <a:rPr lang="ko-KR" altLang="en-US" dirty="0" err="1"/>
              <a:t>webdb.danger_rank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  #sql2 = "UPDATE </a:t>
            </a:r>
            <a:r>
              <a:rPr lang="ko-KR" altLang="en-US" dirty="0" err="1"/>
              <a:t>webdb.danger_rank</a:t>
            </a:r>
            <a:r>
              <a:rPr lang="ko-KR" altLang="en-US" dirty="0"/>
              <a:t> SET 서울='%</a:t>
            </a:r>
            <a:r>
              <a:rPr lang="ko-KR" altLang="en-US" dirty="0" err="1"/>
              <a:t>s</a:t>
            </a:r>
            <a:r>
              <a:rPr lang="ko-KR" altLang="en-US" dirty="0"/>
              <a:t>'"</a:t>
            </a:r>
          </a:p>
          <a:p>
            <a:r>
              <a:rPr lang="ko-KR" altLang="en-US" dirty="0"/>
              <a:t>    sql3 = "</a:t>
            </a:r>
            <a:r>
              <a:rPr lang="ko-KR" altLang="en-US" dirty="0" err="1"/>
              <a:t>select</a:t>
            </a:r>
            <a:r>
              <a:rPr lang="ko-KR" altLang="en-US" dirty="0"/>
              <a:t>*</a:t>
            </a:r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webdb.today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  sql4 = "</a:t>
            </a:r>
            <a:r>
              <a:rPr lang="ko-KR" altLang="en-US" dirty="0" err="1"/>
              <a:t>select</a:t>
            </a:r>
            <a:r>
              <a:rPr lang="ko-KR" altLang="en-US" dirty="0"/>
              <a:t>*</a:t>
            </a:r>
            <a:r>
              <a:rPr lang="ko-KR" altLang="en-US" dirty="0" err="1"/>
              <a:t>from</a:t>
            </a:r>
            <a:r>
              <a:rPr lang="ko-KR" altLang="en-US" dirty="0"/>
              <a:t> </a:t>
            </a:r>
            <a:r>
              <a:rPr lang="ko-KR" altLang="en-US" dirty="0" err="1"/>
              <a:t>webdb.today_news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  #</a:t>
            </a:r>
            <a:r>
              <a:rPr lang="ko-KR" altLang="en-US" dirty="0" err="1"/>
              <a:t>db_class.execute</a:t>
            </a:r>
            <a:r>
              <a:rPr lang="ko-KR" altLang="en-US" dirty="0"/>
              <a:t>(sql2, 3)</a:t>
            </a:r>
          </a:p>
          <a:p>
            <a:r>
              <a:rPr lang="ko-KR" altLang="en-US" dirty="0"/>
              <a:t>    #</a:t>
            </a:r>
            <a:r>
              <a:rPr lang="ko-KR" altLang="en-US" dirty="0" err="1"/>
              <a:t>db_class.commit</a:t>
            </a:r>
            <a:r>
              <a:rPr lang="ko-KR" altLang="en-US" dirty="0" smtClean="0"/>
              <a:t>()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268296" y="3137783"/>
            <a:ext cx="57129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#</a:t>
            </a:r>
            <a:r>
              <a:rPr lang="ko-KR" altLang="en-US" dirty="0"/>
              <a:t>sql2 = "SELECT </a:t>
            </a:r>
            <a:r>
              <a:rPr lang="ko-KR" altLang="en-US" dirty="0" err="1"/>
              <a:t>id</a:t>
            </a:r>
            <a:r>
              <a:rPr lang="ko-KR" altLang="en-US" dirty="0"/>
              <a:t>, 서울 FROM </a:t>
            </a:r>
            <a:r>
              <a:rPr lang="ko-KR" altLang="en-US" dirty="0" err="1"/>
              <a:t>webdb.danger_rank</a:t>
            </a:r>
            <a:r>
              <a:rPr lang="ko-KR" altLang="en-US" dirty="0"/>
              <a:t>"</a:t>
            </a:r>
          </a:p>
          <a:p>
            <a:r>
              <a:rPr lang="ko-KR" altLang="en-US" dirty="0"/>
              <a:t>    row1 = </a:t>
            </a:r>
            <a:r>
              <a:rPr lang="ko-KR" altLang="en-US" dirty="0" err="1"/>
              <a:t>db_class.executeAll</a:t>
            </a:r>
            <a:r>
              <a:rPr lang="ko-KR" altLang="en-US" dirty="0"/>
              <a:t>(</a:t>
            </a:r>
            <a:r>
              <a:rPr lang="ko-KR" altLang="en-US" dirty="0" err="1"/>
              <a:t>sql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row2 = </a:t>
            </a:r>
            <a:r>
              <a:rPr lang="ko-KR" altLang="en-US" dirty="0" err="1"/>
              <a:t>db_class.executeAll</a:t>
            </a:r>
            <a:r>
              <a:rPr lang="ko-KR" altLang="en-US" dirty="0"/>
              <a:t>(sql3)</a:t>
            </a:r>
          </a:p>
          <a:p>
            <a:r>
              <a:rPr lang="ko-KR" altLang="en-US" dirty="0"/>
              <a:t>    #row2 = </a:t>
            </a:r>
            <a:r>
              <a:rPr lang="ko-KR" altLang="en-US" dirty="0" err="1"/>
              <a:t>db_class.executeAll</a:t>
            </a:r>
            <a:r>
              <a:rPr lang="ko-KR" altLang="en-US" dirty="0"/>
              <a:t>(sql2)</a:t>
            </a:r>
          </a:p>
          <a:p>
            <a:r>
              <a:rPr lang="ko-KR" altLang="en-US" dirty="0"/>
              <a:t>    row3 = </a:t>
            </a:r>
            <a:r>
              <a:rPr lang="ko-KR" altLang="en-US" dirty="0" err="1"/>
              <a:t>db_class.executeAll</a:t>
            </a:r>
            <a:r>
              <a:rPr lang="ko-KR" altLang="en-US" dirty="0"/>
              <a:t>(sql4)</a:t>
            </a:r>
          </a:p>
          <a:p>
            <a:r>
              <a:rPr lang="ko-KR" altLang="en-US" dirty="0"/>
              <a:t>    #</a:t>
            </a:r>
            <a:r>
              <a:rPr lang="ko-KR" altLang="en-US" dirty="0" err="1"/>
              <a:t>template</a:t>
            </a:r>
            <a:r>
              <a:rPr lang="ko-KR" altLang="en-US" dirty="0"/>
              <a:t> 폴더에 있는 </a:t>
            </a:r>
            <a:r>
              <a:rPr lang="ko-KR" altLang="en-US" dirty="0" err="1"/>
              <a:t>html에</a:t>
            </a:r>
            <a:r>
              <a:rPr lang="ko-KR" altLang="en-US" dirty="0"/>
              <a:t> </a:t>
            </a:r>
            <a:r>
              <a:rPr lang="ko-KR" altLang="en-US" dirty="0" smtClean="0"/>
              <a:t>데이터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ko-KR" altLang="en-US" dirty="0" smtClean="0"/>
              <a:t> </a:t>
            </a:r>
            <a:r>
              <a:rPr lang="ko-KR" altLang="en-US" dirty="0" err="1"/>
              <a:t>resultData,라는</a:t>
            </a:r>
            <a:r>
              <a:rPr lang="ko-KR" altLang="en-US" dirty="0"/>
              <a:t> 변수를 보내줍니다.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return</a:t>
            </a:r>
            <a:r>
              <a:rPr lang="ko-KR" altLang="en-US" dirty="0"/>
              <a:t> </a:t>
            </a:r>
            <a:r>
              <a:rPr lang="ko-KR" altLang="en-US" dirty="0" err="1"/>
              <a:t>render_template</a:t>
            </a:r>
            <a:r>
              <a:rPr lang="ko-KR" altLang="en-US" dirty="0"/>
              <a:t>('/</a:t>
            </a:r>
            <a:r>
              <a:rPr lang="ko-KR" altLang="en-US" dirty="0" err="1"/>
              <a:t>main.html</a:t>
            </a:r>
            <a:r>
              <a:rPr lang="ko-KR" altLang="en-US" dirty="0"/>
              <a:t>',</a:t>
            </a:r>
          </a:p>
          <a:p>
            <a:r>
              <a:rPr lang="ko-KR" altLang="en-US" dirty="0"/>
              <a:t>                           </a:t>
            </a:r>
            <a:r>
              <a:rPr lang="ko-KR" altLang="en-US" dirty="0" err="1"/>
              <a:t>resultData</a:t>
            </a:r>
            <a:r>
              <a:rPr lang="ko-KR" altLang="en-US" dirty="0"/>
              <a:t>=row1[0],</a:t>
            </a:r>
          </a:p>
          <a:p>
            <a:r>
              <a:rPr lang="ko-KR" altLang="en-US" dirty="0"/>
              <a:t>                           </a:t>
            </a:r>
            <a:r>
              <a:rPr lang="ko-KR" altLang="en-US" dirty="0" err="1"/>
              <a:t>today_Data</a:t>
            </a:r>
            <a:r>
              <a:rPr lang="ko-KR" altLang="en-US" dirty="0"/>
              <a:t>=row2,</a:t>
            </a:r>
          </a:p>
          <a:p>
            <a:r>
              <a:rPr lang="ko-KR" altLang="en-US" dirty="0"/>
              <a:t>                           </a:t>
            </a:r>
            <a:r>
              <a:rPr lang="ko-KR" altLang="en-US" dirty="0" err="1"/>
              <a:t>today_news</a:t>
            </a:r>
            <a:r>
              <a:rPr lang="ko-KR" altLang="en-US" dirty="0"/>
              <a:t> =row3)</a:t>
            </a:r>
          </a:p>
        </p:txBody>
      </p:sp>
    </p:spTree>
    <p:extLst>
      <p:ext uri="{BB962C8B-B14F-4D97-AF65-F5344CB8AC3E}">
        <p14:creationId xmlns:p14="http://schemas.microsoft.com/office/powerpoint/2010/main" val="263449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348766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선정한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질병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6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elected type of disease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9C9C04A-6C1A-4674-AEC7-B88F0F0DBDC2}"/>
              </a:ext>
            </a:extLst>
          </p:cNvPr>
          <p:cNvSpPr/>
          <p:nvPr/>
        </p:nvSpPr>
        <p:spPr>
          <a:xfrm>
            <a:off x="321194" y="3038452"/>
            <a:ext cx="2170518" cy="217051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32158B-06CD-4EF0-8771-32CA04A77CF3}"/>
              </a:ext>
            </a:extLst>
          </p:cNvPr>
          <p:cNvSpPr/>
          <p:nvPr/>
        </p:nvSpPr>
        <p:spPr>
          <a:xfrm>
            <a:off x="495934" y="3213192"/>
            <a:ext cx="1821037" cy="1821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0A7BBE9-4DE4-4C1A-B8C3-842E3BB91B2F}"/>
              </a:ext>
            </a:extLst>
          </p:cNvPr>
          <p:cNvSpPr/>
          <p:nvPr/>
        </p:nvSpPr>
        <p:spPr>
          <a:xfrm>
            <a:off x="229671" y="3372079"/>
            <a:ext cx="2353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천식</a:t>
            </a:r>
            <a:endParaRPr lang="en-US" altLang="ko-KR" sz="24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Asthma</a:t>
            </a:r>
          </a:p>
        </p:txBody>
      </p:sp>
      <p:sp>
        <p:nvSpPr>
          <p:cNvPr id="38" name="모서리가 둥근 직사각형 33">
            <a:extLst>
              <a:ext uri="{FF2B5EF4-FFF2-40B4-BE49-F238E27FC236}">
                <a16:creationId xmlns:a16="http://schemas.microsoft.com/office/drawing/2014/main" id="{0726D1D5-2906-4AB2-844B-5D016CE0C25A}"/>
              </a:ext>
            </a:extLst>
          </p:cNvPr>
          <p:cNvSpPr/>
          <p:nvPr/>
        </p:nvSpPr>
        <p:spPr>
          <a:xfrm>
            <a:off x="3221317" y="1645380"/>
            <a:ext cx="8456868" cy="10677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32">
            <a:extLst>
              <a:ext uri="{FF2B5EF4-FFF2-40B4-BE49-F238E27FC236}">
                <a16:creationId xmlns:a16="http://schemas.microsoft.com/office/drawing/2014/main" id="{315BC9CC-77DC-4F4F-973C-EFD5ED1F75F7}"/>
              </a:ext>
            </a:extLst>
          </p:cNvPr>
          <p:cNvSpPr/>
          <p:nvPr/>
        </p:nvSpPr>
        <p:spPr>
          <a:xfrm>
            <a:off x="2816148" y="1530618"/>
            <a:ext cx="8876997" cy="161715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33">
            <a:extLst>
              <a:ext uri="{FF2B5EF4-FFF2-40B4-BE49-F238E27FC236}">
                <a16:creationId xmlns:a16="http://schemas.microsoft.com/office/drawing/2014/main" id="{3AB0CFD4-766E-40E4-A263-3FC1F563ECF1}"/>
              </a:ext>
            </a:extLst>
          </p:cNvPr>
          <p:cNvSpPr/>
          <p:nvPr/>
        </p:nvSpPr>
        <p:spPr>
          <a:xfrm>
            <a:off x="3015683" y="1693693"/>
            <a:ext cx="8456868" cy="13466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2EBC658-905B-4DCB-9FC0-A2A29AD7BEC8}"/>
              </a:ext>
            </a:extLst>
          </p:cNvPr>
          <p:cNvSpPr txBox="1"/>
          <p:nvPr/>
        </p:nvSpPr>
        <p:spPr>
          <a:xfrm>
            <a:off x="3098341" y="1673780"/>
            <a:ext cx="8594804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천식이란 폐 속에 있는 기관지가 아주 예민해진 상태로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때때로 기관지가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좁아져숨이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차고 가랑가랑하는 숨소리가 들리면서 기침을 심하게 하는 증상으로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환자는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월부터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월까지 증가 하며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월부터 하락 하는 것 나타난다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모서리가 둥근 직사각형 32">
            <a:extLst>
              <a:ext uri="{FF2B5EF4-FFF2-40B4-BE49-F238E27FC236}">
                <a16:creationId xmlns:a16="http://schemas.microsoft.com/office/drawing/2014/main" id="{A8C43F23-A84F-4107-B084-31CC811742A5}"/>
              </a:ext>
            </a:extLst>
          </p:cNvPr>
          <p:cNvSpPr/>
          <p:nvPr/>
        </p:nvSpPr>
        <p:spPr>
          <a:xfrm>
            <a:off x="2816148" y="3293655"/>
            <a:ext cx="8876997" cy="1621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33">
            <a:extLst>
              <a:ext uri="{FF2B5EF4-FFF2-40B4-BE49-F238E27FC236}">
                <a16:creationId xmlns:a16="http://schemas.microsoft.com/office/drawing/2014/main" id="{1278E7A2-1887-41D9-9608-C4568DF58BED}"/>
              </a:ext>
            </a:extLst>
          </p:cNvPr>
          <p:cNvSpPr/>
          <p:nvPr/>
        </p:nvSpPr>
        <p:spPr>
          <a:xfrm>
            <a:off x="3031301" y="3489899"/>
            <a:ext cx="8441250" cy="12189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0D95F6-D174-4661-A475-58480539EE02}"/>
              </a:ext>
            </a:extLst>
          </p:cNvPr>
          <p:cNvSpPr txBox="1"/>
          <p:nvPr/>
        </p:nvSpPr>
        <p:spPr>
          <a:xfrm>
            <a:off x="3092351" y="3429948"/>
            <a:ext cx="8441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예방법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 관리를 통해 원인 물질과 악화 인자를 피해야 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증상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숨쉬기 어려움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호흡 시 바람 세는 소리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가슴이 답답할 때 등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 바로 병원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모서리가 둥근 직사각형 32">
            <a:extLst>
              <a:ext uri="{FF2B5EF4-FFF2-40B4-BE49-F238E27FC236}">
                <a16:creationId xmlns:a16="http://schemas.microsoft.com/office/drawing/2014/main" id="{A8C43F23-A84F-4107-B084-31CC811742A5}"/>
              </a:ext>
            </a:extLst>
          </p:cNvPr>
          <p:cNvSpPr/>
          <p:nvPr/>
        </p:nvSpPr>
        <p:spPr>
          <a:xfrm>
            <a:off x="2816148" y="5059209"/>
            <a:ext cx="8862037" cy="162100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33">
            <a:extLst>
              <a:ext uri="{FF2B5EF4-FFF2-40B4-BE49-F238E27FC236}">
                <a16:creationId xmlns:a16="http://schemas.microsoft.com/office/drawing/2014/main" id="{1278E7A2-1887-41D9-9608-C4568DF58BED}"/>
              </a:ext>
            </a:extLst>
          </p:cNvPr>
          <p:cNvSpPr/>
          <p:nvPr/>
        </p:nvSpPr>
        <p:spPr>
          <a:xfrm>
            <a:off x="3031301" y="5255453"/>
            <a:ext cx="8442616" cy="12189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0D95F6-D174-4661-A475-58480539EE02}"/>
              </a:ext>
            </a:extLst>
          </p:cNvPr>
          <p:cNvSpPr txBox="1"/>
          <p:nvPr/>
        </p:nvSpPr>
        <p:spPr>
          <a:xfrm>
            <a:off x="3031301" y="5223668"/>
            <a:ext cx="844125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치료방법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약물요법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증상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완화제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기관지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확장제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 2)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질병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조절제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면역요법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환경관리하여 원인 피하기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최소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년 이상 지속 해야한다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.)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19E078D-FDED-4E26-AFBB-996E08FC0D56}"/>
              </a:ext>
            </a:extLst>
          </p:cNvPr>
          <p:cNvSpPr/>
          <p:nvPr/>
        </p:nvSpPr>
        <p:spPr>
          <a:xfrm>
            <a:off x="236641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45689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039638" y="316038"/>
            <a:ext cx="6123667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</a:rPr>
              <a:t>7-2)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</a:rPr>
              <a:t>현재 </a:t>
            </a:r>
            <a:r>
              <a:rPr lang="ko-KR" altLang="en-US" sz="3000" b="1" dirty="0" err="1">
                <a:solidFill>
                  <a:srgbClr val="44546A">
                    <a:lumMod val="75000"/>
                  </a:srgbClr>
                </a:solidFill>
              </a:rPr>
              <a:t>웹페이지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3000" b="1" dirty="0" err="1" smtClean="0">
                <a:solidFill>
                  <a:srgbClr val="44546A">
                    <a:lumMod val="75000"/>
                  </a:srgbClr>
                </a:solidFill>
              </a:rPr>
              <a:t>구현상황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D0FEC-4155-40A1-974B-D2C8D2449DF0}"/>
              </a:ext>
            </a:extLst>
          </p:cNvPr>
          <p:cNvSpPr/>
          <p:nvPr/>
        </p:nvSpPr>
        <p:spPr>
          <a:xfrm>
            <a:off x="325306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9407" y="6066799"/>
            <a:ext cx="6844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지도 출처</a:t>
            </a:r>
            <a:r>
              <a:rPr lang="en-US" altLang="ko-KR" dirty="0" smtClean="0"/>
              <a:t>-https</a:t>
            </a:r>
            <a:r>
              <a:rPr lang="en-US" altLang="ko-KR" dirty="0"/>
              <a:t>://www.cikorea.net/bbs/view/tip?idx=16476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747" y="1055625"/>
            <a:ext cx="5941420" cy="50190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05373" y="4050754"/>
            <a:ext cx="1536056" cy="1760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4072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316038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</a:rPr>
              <a:t>7-2)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</a:rPr>
              <a:t>이번주 실행영상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/>
              <a:t>Execution video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8D0FEC-4155-40A1-974B-D2C8D2449DF0}"/>
              </a:ext>
            </a:extLst>
          </p:cNvPr>
          <p:cNvSpPr/>
          <p:nvPr/>
        </p:nvSpPr>
        <p:spPr>
          <a:xfrm>
            <a:off x="325306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24478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360"/>
            <a:ext cx="6123667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7-3)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이번주 역할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of this week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76855" y="1680488"/>
            <a:ext cx="63588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안효근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1" dirty="0" smtClean="0"/>
              <a:t>DB</a:t>
            </a:r>
            <a:r>
              <a:rPr lang="ko-KR" altLang="en-US" b="1" dirty="0" smtClean="0"/>
              <a:t>에서 </a:t>
            </a:r>
            <a:r>
              <a:rPr lang="ko-KR" altLang="en-US" b="1" dirty="0" err="1" smtClean="0"/>
              <a:t>웹페이지에</a:t>
            </a:r>
            <a:r>
              <a:rPr lang="ko-KR" altLang="en-US" b="1" dirty="0" smtClean="0"/>
              <a:t> 데이터전송하기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김현구 </a:t>
            </a:r>
            <a:r>
              <a:rPr lang="en-US" altLang="ko-KR" b="1" dirty="0"/>
              <a:t>: </a:t>
            </a:r>
            <a:r>
              <a:rPr lang="en-US" altLang="ko-KR" b="1" dirty="0" smtClean="0"/>
              <a:t>html</a:t>
            </a:r>
            <a:r>
              <a:rPr lang="ko-KR" altLang="en-US" b="1" dirty="0"/>
              <a:t> </a:t>
            </a:r>
            <a:r>
              <a:rPr lang="en-US" altLang="ko-KR" b="1" dirty="0" err="1" smtClean="0"/>
              <a:t>svg</a:t>
            </a:r>
            <a:r>
              <a:rPr lang="ko-KR" altLang="en-US" b="1" dirty="0" smtClean="0"/>
              <a:t>지도 편집 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임정준 </a:t>
            </a:r>
            <a:r>
              <a:rPr lang="en-US" altLang="ko-KR" b="1" dirty="0"/>
              <a:t>: </a:t>
            </a:r>
            <a:r>
              <a:rPr lang="ko-KR" altLang="en-US" b="1" dirty="0" smtClean="0"/>
              <a:t>지도에 시도별 </a:t>
            </a:r>
            <a:r>
              <a:rPr lang="en-US" altLang="ko-KR" b="1" dirty="0" err="1" smtClean="0"/>
              <a:t>ali</a:t>
            </a:r>
            <a:r>
              <a:rPr lang="ko-KR" altLang="en-US" b="1" dirty="0" smtClean="0"/>
              <a:t>등급에 따른 색 </a:t>
            </a:r>
            <a:r>
              <a:rPr lang="ko-KR" altLang="en-US" b="1" dirty="0" err="1" smtClean="0"/>
              <a:t>버튼구현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/>
              <a:t>김연수 </a:t>
            </a:r>
            <a:r>
              <a:rPr lang="en-US" altLang="ko-KR" b="1" dirty="0" smtClean="0"/>
              <a:t>:html </a:t>
            </a:r>
            <a:r>
              <a:rPr lang="ko-KR" altLang="en-US" b="1" dirty="0" smtClean="0"/>
              <a:t>타이틀 제작 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ko-KR" altLang="en-US" b="1" dirty="0" err="1"/>
              <a:t>정혜수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 err="1" smtClean="0"/>
              <a:t>웹페이지</a:t>
            </a:r>
            <a:r>
              <a:rPr lang="ko-KR" altLang="en-US" b="1" dirty="0" smtClean="0"/>
              <a:t> 기본 틀 구상</a:t>
            </a:r>
            <a:endParaRPr lang="en-US" altLang="ko-KR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C6A191-8D0D-4A0C-9822-73D76D27253A}"/>
              </a:ext>
            </a:extLst>
          </p:cNvPr>
          <p:cNvSpPr/>
          <p:nvPr/>
        </p:nvSpPr>
        <p:spPr>
          <a:xfrm>
            <a:off x="2427099" y="13186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790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54830" y="353360"/>
            <a:ext cx="6123667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7-3)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이번주 </a:t>
            </a:r>
            <a:r>
              <a:rPr lang="ko-KR" altLang="en-US" sz="2800" b="1" dirty="0" smtClean="0">
                <a:solidFill>
                  <a:srgbClr val="44546A">
                    <a:lumMod val="75000"/>
                  </a:srgbClr>
                </a:solidFill>
              </a:rPr>
              <a:t>소감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of this week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7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09306" y="1682885"/>
            <a:ext cx="105708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/>
              <a:t>안효근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파이썬에서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mysql</a:t>
            </a:r>
            <a:r>
              <a:rPr lang="ko-KR" altLang="en-US" b="1" dirty="0" smtClean="0"/>
              <a:t>를 </a:t>
            </a:r>
            <a:r>
              <a:rPr lang="ko-KR" altLang="en-US" b="1" dirty="0" err="1" smtClean="0"/>
              <a:t>읽어올때</a:t>
            </a:r>
            <a:r>
              <a:rPr lang="ko-KR" altLang="en-US" b="1" dirty="0" smtClean="0"/>
              <a:t> 방법이 다양하다는 것을 알았고 </a:t>
            </a:r>
            <a:r>
              <a:rPr lang="ko-KR" altLang="en-US" b="1" dirty="0" err="1" smtClean="0"/>
              <a:t>파이썬</a:t>
            </a:r>
            <a:r>
              <a:rPr lang="ko-KR" altLang="en-US" b="1" dirty="0" smtClean="0"/>
              <a:t> 플라스크를 쓰면</a:t>
            </a:r>
            <a:endParaRPr lang="en-US" altLang="ko-KR" b="1" dirty="0" smtClean="0"/>
          </a:p>
          <a:p>
            <a:r>
              <a:rPr lang="en-US" altLang="ko-KR" b="1" dirty="0" smtClean="0"/>
              <a:t>	html</a:t>
            </a:r>
            <a:r>
              <a:rPr lang="ko-KR" altLang="en-US" b="1" dirty="0" smtClean="0"/>
              <a:t>에 데이터 </a:t>
            </a:r>
            <a:r>
              <a:rPr lang="ko-KR" altLang="en-US" b="1" dirty="0" err="1" smtClean="0"/>
              <a:t>전송할때</a:t>
            </a:r>
            <a:r>
              <a:rPr lang="ko-KR" altLang="en-US" b="1" dirty="0" smtClean="0"/>
              <a:t> </a:t>
            </a:r>
            <a:r>
              <a:rPr lang="en-US" altLang="ko-KR" b="1" dirty="0" err="1" smtClean="0"/>
              <a:t>mysql</a:t>
            </a:r>
            <a:r>
              <a:rPr lang="ko-KR" altLang="en-US" b="1" dirty="0" smtClean="0"/>
              <a:t>에서 읽어오는 </a:t>
            </a:r>
            <a:r>
              <a:rPr lang="ko-KR" altLang="en-US" b="1" dirty="0" err="1" smtClean="0"/>
              <a:t>것에따라서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전송시</a:t>
            </a:r>
            <a:r>
              <a:rPr lang="ko-KR" altLang="en-US" b="1" dirty="0" smtClean="0"/>
              <a:t> 읽는 것도 다르단 것을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ko-KR" altLang="en-US" b="1" dirty="0" smtClean="0"/>
              <a:t>알았습니다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r>
              <a:rPr lang="ko-KR" altLang="en-US" b="1" dirty="0" smtClean="0"/>
              <a:t>김연수</a:t>
            </a:r>
            <a:r>
              <a:rPr lang="en-US" altLang="ko-KR" b="1" dirty="0" smtClean="0"/>
              <a:t>: </a:t>
            </a:r>
          </a:p>
          <a:p>
            <a:endParaRPr lang="en-US" altLang="ko-KR" b="1" dirty="0" smtClean="0"/>
          </a:p>
          <a:p>
            <a:r>
              <a:rPr lang="ko-KR" altLang="en-US" b="1" dirty="0" err="1" smtClean="0"/>
              <a:t>정혜수</a:t>
            </a:r>
            <a:r>
              <a:rPr lang="en-US" altLang="ko-KR" b="1" dirty="0" smtClean="0"/>
              <a:t>: </a:t>
            </a:r>
          </a:p>
          <a:p>
            <a:endParaRPr lang="en-US" altLang="ko-KR" b="1" dirty="0"/>
          </a:p>
          <a:p>
            <a:r>
              <a:rPr lang="ko-KR" altLang="en-US" b="1" dirty="0" smtClean="0"/>
              <a:t>임정준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웹페이지</a:t>
            </a:r>
            <a:r>
              <a:rPr lang="ko-KR" altLang="en-US" b="1" dirty="0" smtClean="0"/>
              <a:t> 제작에 대해서 공부하고 구현해보면서 생각한대로 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</a:t>
            </a:r>
            <a:r>
              <a:rPr lang="ko-KR" altLang="en-US" b="1" dirty="0" smtClean="0"/>
              <a:t>안되는 부분도 많았지만 구현이 바로바로 보여서 인지 성취감에 웹에 대한 많은 흥미를 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</a:t>
            </a:r>
            <a:r>
              <a:rPr lang="ko-KR" altLang="en-US" b="1" dirty="0" smtClean="0"/>
              <a:t>느끼게 되었고 빅데이터가 되기 위해 웹에서 무엇을 </a:t>
            </a:r>
            <a:r>
              <a:rPr lang="ko-KR" altLang="en-US" b="1" dirty="0" err="1" smtClean="0"/>
              <a:t>해와야할까</a:t>
            </a:r>
            <a:r>
              <a:rPr lang="ko-KR" altLang="en-US" b="1" dirty="0" smtClean="0"/>
              <a:t>  고민 </a:t>
            </a:r>
            <a:r>
              <a:rPr lang="ko-KR" altLang="en-US" b="1" dirty="0" err="1" smtClean="0"/>
              <a:t>하는데에</a:t>
            </a:r>
            <a:r>
              <a:rPr lang="ko-KR" altLang="en-US" b="1" dirty="0" smtClean="0"/>
              <a:t> 시간을 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</a:t>
            </a:r>
            <a:r>
              <a:rPr lang="ko-KR" altLang="en-US" b="1" dirty="0" smtClean="0"/>
              <a:t>보낸 것 같습니다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 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ko-KR" altLang="en-US" b="1" dirty="0" smtClean="0"/>
              <a:t>김현구</a:t>
            </a:r>
            <a:r>
              <a:rPr lang="en-US" altLang="ko-KR" b="1" dirty="0" smtClean="0"/>
              <a:t>: </a:t>
            </a:r>
            <a:r>
              <a:rPr lang="ko-KR" altLang="en-US" b="1" dirty="0"/>
              <a:t>빅데이터에 대한 개념에 대해 얕게 알고있었는데  좀더 상세히 </a:t>
            </a:r>
            <a:r>
              <a:rPr lang="ko-KR" altLang="en-US" b="1" dirty="0" err="1"/>
              <a:t>알게되는</a:t>
            </a:r>
            <a:r>
              <a:rPr lang="ko-KR" altLang="en-US" b="1" dirty="0"/>
              <a:t> 계기가 </a:t>
            </a:r>
            <a:r>
              <a:rPr lang="ko-KR" altLang="en-US" b="1" dirty="0" smtClean="0"/>
              <a:t>되었고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</a:t>
            </a:r>
            <a:r>
              <a:rPr lang="ko-KR" altLang="en-US" b="1" dirty="0" smtClean="0"/>
              <a:t> </a:t>
            </a:r>
            <a:r>
              <a:rPr lang="ko-KR" altLang="en-US" b="1" dirty="0"/>
              <a:t>조별과제를 하는 과정에서 여러 시행착오를 겪으면서 비록 확실히 </a:t>
            </a:r>
            <a:r>
              <a:rPr lang="ko-KR" altLang="en-US" b="1" dirty="0" err="1"/>
              <a:t>다루는법을</a:t>
            </a:r>
            <a:r>
              <a:rPr lang="ko-KR" altLang="en-US" b="1" dirty="0"/>
              <a:t> </a:t>
            </a:r>
            <a:r>
              <a:rPr lang="ko-KR" altLang="en-US" b="1" dirty="0" err="1"/>
              <a:t>알게된것은</a:t>
            </a:r>
            <a:r>
              <a:rPr lang="ko-KR" altLang="en-US" b="1" dirty="0"/>
              <a:t> </a:t>
            </a:r>
            <a:endParaRPr lang="en-US" altLang="ko-KR" b="1" dirty="0" smtClean="0"/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        </a:t>
            </a:r>
            <a:r>
              <a:rPr lang="ko-KR" altLang="en-US" b="1" dirty="0" smtClean="0"/>
              <a:t>아니지만 </a:t>
            </a:r>
            <a:r>
              <a:rPr lang="ko-KR" altLang="en-US" b="1" dirty="0"/>
              <a:t>빅데이터를 다루는 여러프로그램을 알게 되었고 많은 공부가 되었습니다</a:t>
            </a:r>
            <a:r>
              <a:rPr lang="en-US" altLang="ko-KR" b="1" dirty="0"/>
              <a:t>.</a:t>
            </a:r>
            <a:endParaRPr lang="en-US" altLang="ko-KR" b="1" dirty="0" smtClean="0"/>
          </a:p>
          <a:p>
            <a:endParaRPr lang="en-US" altLang="ko-KR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CC6A191-8D0D-4A0C-9822-73D76D27253A}"/>
              </a:ext>
            </a:extLst>
          </p:cNvPr>
          <p:cNvSpPr/>
          <p:nvPr/>
        </p:nvSpPr>
        <p:spPr>
          <a:xfrm>
            <a:off x="2427099" y="13186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67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6002" y="476083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399065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</a:rPr>
              <a:t>8-1)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</a:rPr>
              <a:t>개발 일정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</a:rPr>
              <a:t>Execution Schedule</a:t>
            </a:r>
            <a:endParaRPr lang="ko-KR" alt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CDE289E-1DD1-460B-A07C-7BD741337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57880"/>
              </p:ext>
            </p:extLst>
          </p:nvPr>
        </p:nvGraphicFramePr>
        <p:xfrm>
          <a:off x="683116" y="1504824"/>
          <a:ext cx="10902819" cy="4743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330">
                  <a:extLst>
                    <a:ext uri="{9D8B030D-6E8A-4147-A177-3AD203B41FA5}">
                      <a16:colId xmlns:a16="http://schemas.microsoft.com/office/drawing/2014/main" val="720510988"/>
                    </a:ext>
                  </a:extLst>
                </a:gridCol>
                <a:gridCol w="681786">
                  <a:extLst>
                    <a:ext uri="{9D8B030D-6E8A-4147-A177-3AD203B41FA5}">
                      <a16:colId xmlns:a16="http://schemas.microsoft.com/office/drawing/2014/main" val="2570706147"/>
                    </a:ext>
                  </a:extLst>
                </a:gridCol>
                <a:gridCol w="733165">
                  <a:extLst>
                    <a:ext uri="{9D8B030D-6E8A-4147-A177-3AD203B41FA5}">
                      <a16:colId xmlns:a16="http://schemas.microsoft.com/office/drawing/2014/main" val="4047143019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3459761485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1245470936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3711030527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4227807037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1812573072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674955772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3498594646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2547599243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2253534657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1142782587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2968084873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1351550955"/>
                    </a:ext>
                  </a:extLst>
                </a:gridCol>
                <a:gridCol w="681426">
                  <a:extLst>
                    <a:ext uri="{9D8B030D-6E8A-4147-A177-3AD203B41FA5}">
                      <a16:colId xmlns:a16="http://schemas.microsoft.com/office/drawing/2014/main" val="498969883"/>
                    </a:ext>
                  </a:extLst>
                </a:gridCol>
              </a:tblGrid>
              <a:tr h="270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3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4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5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6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7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8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9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10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11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12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13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14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15</a:t>
                      </a:r>
                      <a:r>
                        <a:rPr lang="ko-KR" altLang="en-US" sz="1100" b="1" dirty="0"/>
                        <a:t>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713621"/>
                  </a:ext>
                </a:extLst>
              </a:tr>
              <a:tr h="5168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기획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168210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자료조사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3D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E3DE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596945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자료분석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13714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/>
                        <a:t>DB</a:t>
                      </a:r>
                      <a:r>
                        <a:rPr lang="ko-KR" altLang="en-US" sz="1500" b="1" dirty="0"/>
                        <a:t>저장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858328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웹</a:t>
                      </a:r>
                      <a:endParaRPr lang="en-US" altLang="ko-KR" sz="1500" b="1" dirty="0"/>
                    </a:p>
                    <a:p>
                      <a:pPr algn="ctr" latinLnBrk="1"/>
                      <a:r>
                        <a:rPr lang="ko-KR" altLang="en-US" sz="1500" b="1" dirty="0"/>
                        <a:t>구축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rgbClr val="3A4A6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842193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웹 </a:t>
                      </a:r>
                      <a:endParaRPr lang="en-US" altLang="ko-KR" sz="1500" b="1" dirty="0"/>
                    </a:p>
                    <a:p>
                      <a:pPr algn="ctr" latinLnBrk="1"/>
                      <a:r>
                        <a:rPr lang="ko-KR" altLang="en-US" sz="1500" b="1" dirty="0"/>
                        <a:t>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879449"/>
                  </a:ext>
                </a:extLst>
              </a:tr>
              <a:tr h="659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/>
                        <a:t>테스트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982823"/>
                  </a:ext>
                </a:extLst>
              </a:tr>
            </a:tbl>
          </a:graphicData>
        </a:graphic>
      </p:graphicFrame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38D2835-8E79-4A0E-86FC-45A4AC2CBE71}"/>
              </a:ext>
            </a:extLst>
          </p:cNvPr>
          <p:cNvSpPr/>
          <p:nvPr/>
        </p:nvSpPr>
        <p:spPr>
          <a:xfrm>
            <a:off x="8286452" y="1028741"/>
            <a:ext cx="466165" cy="47608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728619-6165-47DD-B768-B1C81F8C8F5F}"/>
              </a:ext>
            </a:extLst>
          </p:cNvPr>
          <p:cNvSpPr/>
          <p:nvPr/>
        </p:nvSpPr>
        <p:spPr>
          <a:xfrm>
            <a:off x="3492364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03711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05730" y="476083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039638" y="396669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</a:rPr>
              <a:t>8-2)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</a:rPr>
              <a:t>다음주 개발 일정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</a:rPr>
              <a:t>Next</a:t>
            </a:r>
            <a:r>
              <a:rPr lang="ko-KR" altLang="en-US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altLang="ko-KR" dirty="0">
                <a:solidFill>
                  <a:srgbClr val="44546A">
                    <a:lumMod val="75000"/>
                  </a:srgbClr>
                </a:solidFill>
              </a:rPr>
              <a:t>week Execution Schedule</a:t>
            </a:r>
            <a:endParaRPr lang="ko-KR" alt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0660B-B7D9-4A01-8DDF-A44FC12D144A}"/>
              </a:ext>
            </a:extLst>
          </p:cNvPr>
          <p:cNvSpPr txBox="1"/>
          <p:nvPr/>
        </p:nvSpPr>
        <p:spPr>
          <a:xfrm>
            <a:off x="3721396" y="2015608"/>
            <a:ext cx="5794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err="1" smtClean="0"/>
              <a:t>웹페이지</a:t>
            </a:r>
            <a:r>
              <a:rPr lang="ko-KR" altLang="en-US" sz="2000" dirty="0" smtClean="0"/>
              <a:t> 다듬기 </a:t>
            </a:r>
            <a:endParaRPr lang="en-US" altLang="ko-KR" sz="2000" dirty="0" smtClean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err="1" smtClean="0"/>
              <a:t>별점체계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구현예정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27447F-0F00-4D8C-B751-AA1EA36E473C}"/>
              </a:ext>
            </a:extLst>
          </p:cNvPr>
          <p:cNvSpPr/>
          <p:nvPr/>
        </p:nvSpPr>
        <p:spPr>
          <a:xfrm>
            <a:off x="3360973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16677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6249" y="544946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238601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9.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참고문헌 및 사이트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 to project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pic>
        <p:nvPicPr>
          <p:cNvPr id="7173" name="Picture 5" descr="C:\Users\Administrator\Desktop\안드로이드 프로그래밍 정복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54" y="3224701"/>
            <a:ext cx="2238631" cy="279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dministrator\Desktop\안드로이드 프로그래밍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5" y="3233392"/>
            <a:ext cx="2238631" cy="279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33412" y="1388988"/>
            <a:ext cx="4450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어플리케이션 제작 참조 문헌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1.Android Studio</a:t>
            </a:r>
            <a:r>
              <a:rPr lang="ko-KR" altLang="en-US" dirty="0"/>
              <a:t>를 활용한 안드로이드                  프로그래밍</a:t>
            </a:r>
            <a:r>
              <a:rPr lang="en-US" altLang="ko-KR" dirty="0"/>
              <a:t>(</a:t>
            </a:r>
            <a:r>
              <a:rPr lang="en-US" altLang="ko-KR" dirty="0" err="1"/>
              <a:t>Andrioid</a:t>
            </a:r>
            <a:r>
              <a:rPr lang="en-US" altLang="ko-KR" dirty="0"/>
              <a:t> 7.0(</a:t>
            </a:r>
            <a:r>
              <a:rPr lang="ko-KR" altLang="en-US" dirty="0"/>
              <a:t>누가</a:t>
            </a:r>
            <a:r>
              <a:rPr lang="en-US" altLang="ko-KR" dirty="0"/>
              <a:t>)</a:t>
            </a:r>
            <a:r>
              <a:rPr lang="ko-KR" altLang="en-US" dirty="0"/>
              <a:t>지원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2.</a:t>
            </a:r>
            <a:r>
              <a:rPr lang="ko-KR" altLang="en-US" dirty="0" err="1"/>
              <a:t>안드로이드</a:t>
            </a:r>
            <a:r>
              <a:rPr lang="ko-KR" altLang="en-US" dirty="0"/>
              <a:t> 프로그래밍정복 </a:t>
            </a:r>
            <a:r>
              <a:rPr lang="en-US" altLang="ko-KR" dirty="0"/>
              <a:t>1</a:t>
            </a:r>
            <a:r>
              <a:rPr lang="ko-KR" altLang="en-US" dirty="0"/>
              <a:t>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4" y="3233392"/>
            <a:ext cx="2040031" cy="27895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09" y="3233392"/>
            <a:ext cx="2097138" cy="28069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0265" y="1388988"/>
            <a:ext cx="4132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파이썬</a:t>
            </a:r>
            <a:r>
              <a:rPr lang="ko-KR" altLang="en-US" b="1" dirty="0"/>
              <a:t> 개발 참조 문헌</a:t>
            </a:r>
            <a:endParaRPr lang="en-US" altLang="ko-KR" b="1" dirty="0"/>
          </a:p>
          <a:p>
            <a:r>
              <a:rPr lang="en-US" altLang="ko-KR" b="1" dirty="0" err="1"/>
              <a:t>Php</a:t>
            </a:r>
            <a:r>
              <a:rPr lang="en-US" altLang="ko-KR" b="1" dirty="0"/>
              <a:t> </a:t>
            </a:r>
            <a:r>
              <a:rPr lang="en-US" altLang="ko-KR" b="1" dirty="0" err="1"/>
              <a:t>mysql</a:t>
            </a:r>
            <a:r>
              <a:rPr lang="en-US" altLang="ko-KR" b="1" dirty="0"/>
              <a:t> </a:t>
            </a:r>
            <a:r>
              <a:rPr lang="ko-KR" altLang="en-US" b="1" dirty="0"/>
              <a:t>참조 문헌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1.</a:t>
            </a:r>
            <a:r>
              <a:rPr lang="ko-KR" altLang="en-US" dirty="0" err="1"/>
              <a:t>파이썬으로</a:t>
            </a:r>
            <a:r>
              <a:rPr lang="ko-KR" altLang="en-US" dirty="0"/>
              <a:t> 데이터 주무르기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 err="1"/>
              <a:t>Php</a:t>
            </a:r>
            <a:r>
              <a:rPr lang="en-US" altLang="ko-KR" dirty="0"/>
              <a:t> + </a:t>
            </a: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웹 개발 </a:t>
            </a:r>
            <a:r>
              <a:rPr lang="ko-KR" altLang="en-US" dirty="0" err="1"/>
              <a:t>마스터북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1146D9-9A36-4326-AFD0-3ECC71989F5A}"/>
              </a:ext>
            </a:extLst>
          </p:cNvPr>
          <p:cNvSpPr/>
          <p:nvPr/>
        </p:nvSpPr>
        <p:spPr>
          <a:xfrm>
            <a:off x="3492364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1422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268027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9.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참고문헌 및 사이트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 to project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E9BE86-610B-45A3-8A68-8C217C355BE1}"/>
              </a:ext>
            </a:extLst>
          </p:cNvPr>
          <p:cNvSpPr txBox="1"/>
          <p:nvPr/>
        </p:nvSpPr>
        <p:spPr>
          <a:xfrm>
            <a:off x="683116" y="1684221"/>
            <a:ext cx="94867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4"/>
              </a:rPr>
              <a:t>http://www.mohw.go.kr/react/index.jsp</a:t>
            </a:r>
            <a:r>
              <a:rPr lang="ko-KR" altLang="en-US" sz="1400" dirty="0">
                <a:hlinkClick r:id="rId4"/>
              </a:rPr>
              <a:t> </a:t>
            </a:r>
            <a:r>
              <a:rPr lang="en-US" altLang="ko-KR" sz="1400" dirty="0">
                <a:hlinkClick r:id="rId4"/>
              </a:rPr>
              <a:t>//</a:t>
            </a:r>
            <a:r>
              <a:rPr lang="ko-KR" altLang="en-US" sz="1400" dirty="0"/>
              <a:t>보건복지부</a:t>
            </a:r>
            <a:r>
              <a:rPr lang="en-US" altLang="ko-KR" sz="1400" dirty="0"/>
              <a:t> 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5"/>
              </a:rPr>
              <a:t>https://developer.android.com/studio/?hl=ko</a:t>
            </a:r>
            <a:r>
              <a:rPr lang="ko-KR" altLang="en-US" sz="1400" dirty="0"/>
              <a:t> </a:t>
            </a:r>
            <a:r>
              <a:rPr lang="en-US" altLang="ko-KR" sz="1400" dirty="0"/>
              <a:t>//</a:t>
            </a:r>
            <a:r>
              <a:rPr lang="ko-KR" altLang="en-US" sz="1400" dirty="0"/>
              <a:t>안드로이드 스튜디오 설치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ko-KR" altLang="en-US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6"/>
              </a:rPr>
              <a:t>https://www.youtube.com/watch?v=oj6DI3PvAr0//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동빈나</a:t>
            </a:r>
            <a:r>
              <a:rPr lang="en-US" altLang="ko-KR" sz="1400" dirty="0"/>
              <a:t>(</a:t>
            </a:r>
            <a:r>
              <a:rPr lang="ko-KR" altLang="en-US" sz="1400" dirty="0"/>
              <a:t>안드로이드 앱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ko-KR" altLang="en-US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u="sng" dirty="0">
                <a:hlinkClick r:id="rId7"/>
              </a:rPr>
              <a:t>http://www.airkorea.or.kr/index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 err="1"/>
              <a:t>에어코리아</a:t>
            </a:r>
            <a:r>
              <a:rPr lang="en-US" altLang="ko-KR" sz="1400" dirty="0"/>
              <a:t>(</a:t>
            </a:r>
            <a:r>
              <a:rPr lang="ko-KR" altLang="en-US" sz="1400" dirty="0"/>
              <a:t>한국 지도사진 참조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8"/>
              </a:rPr>
              <a:t>https://data.kma.go.kr/data/grnd/selectAsosRltmList.do?pgmNo=36</a:t>
            </a:r>
            <a:r>
              <a:rPr lang="en-US" altLang="ko-KR" sz="1400" dirty="0"/>
              <a:t> </a:t>
            </a:r>
            <a:r>
              <a:rPr lang="ko-KR" altLang="en-US" sz="1400" dirty="0"/>
              <a:t>기상청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자료포탈</a:t>
            </a:r>
            <a:r>
              <a:rPr lang="ko-KR" altLang="en-US" sz="1400" dirty="0"/>
              <a:t> 사이트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9"/>
              </a:rPr>
              <a:t>https://www.sedaily.com/NewsView/1OIBYC9Z3R</a:t>
            </a:r>
            <a:r>
              <a:rPr lang="en-US" altLang="ko-KR" sz="1400" dirty="0"/>
              <a:t> </a:t>
            </a:r>
            <a:r>
              <a:rPr lang="ko-KR" altLang="en-US" sz="1400" dirty="0"/>
              <a:t>오존의 위험성과 풍속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10"/>
              </a:rPr>
              <a:t>https://terms.naver.com/entry.nhn?docId=3389438&amp;cid=47340&amp;categoryId=47340</a:t>
            </a:r>
            <a:r>
              <a:rPr lang="en-US" altLang="ko-KR" sz="1400" dirty="0"/>
              <a:t> </a:t>
            </a:r>
            <a:r>
              <a:rPr lang="ko-KR" altLang="en-US" sz="1400" dirty="0"/>
              <a:t>적정 습도 관련</a:t>
            </a:r>
            <a:endParaRPr lang="en-US" altLang="ko-KR" sz="1400" dirty="0"/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11"/>
              </a:rPr>
              <a:t>http://forecast.nhis.or.kr/menu.do</a:t>
            </a:r>
            <a:r>
              <a:rPr lang="en-US" altLang="ko-KR" sz="1400" dirty="0"/>
              <a:t> </a:t>
            </a:r>
            <a:r>
              <a:rPr lang="ko-KR" altLang="en-US" sz="1400" dirty="0"/>
              <a:t>참조사이트</a:t>
            </a:r>
            <a:r>
              <a:rPr lang="en-US" altLang="ko-KR" sz="1400" dirty="0"/>
              <a:t>(</a:t>
            </a:r>
            <a:r>
              <a:rPr lang="ko-KR" altLang="en-US" sz="1400" dirty="0"/>
              <a:t>국민 </a:t>
            </a:r>
            <a:r>
              <a:rPr lang="ko-KR" altLang="en-US" sz="1400" dirty="0" err="1"/>
              <a:t>건강알림</a:t>
            </a:r>
            <a:r>
              <a:rPr lang="ko-KR" altLang="en-US" sz="1400" dirty="0"/>
              <a:t> 서비스</a:t>
            </a:r>
            <a:r>
              <a:rPr lang="en-US" altLang="ko-KR" sz="1400" dirty="0"/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buFontTx/>
              <a:buChar char="-"/>
            </a:pPr>
            <a:r>
              <a:rPr lang="en-US" altLang="ko-KR" sz="1400" dirty="0">
                <a:hlinkClick r:id="rId12"/>
              </a:rPr>
              <a:t>https://www.yna.co.kr/view/AKR20180601155200017</a:t>
            </a:r>
            <a:r>
              <a:rPr lang="en-US" altLang="ko-KR" sz="1400" dirty="0"/>
              <a:t> </a:t>
            </a:r>
            <a:r>
              <a:rPr lang="ko-KR" altLang="en-US" sz="1400" dirty="0"/>
              <a:t>천식과 오존 관련 뉴스</a:t>
            </a:r>
            <a:r>
              <a:rPr lang="en-US" altLang="ko-KR" sz="1400" dirty="0"/>
              <a:t>(</a:t>
            </a:r>
            <a:r>
              <a:rPr lang="ko-KR" altLang="en-US" sz="1400" dirty="0"/>
              <a:t>연합뉴스</a:t>
            </a:r>
            <a:r>
              <a:rPr lang="en-US" altLang="ko-KR" sz="1400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52996C-FC58-45AA-B82E-024176D0D78F}"/>
              </a:ext>
            </a:extLst>
          </p:cNvPr>
          <p:cNvSpPr/>
          <p:nvPr/>
        </p:nvSpPr>
        <p:spPr>
          <a:xfrm>
            <a:off x="3492364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01045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94680" y="51067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9638" y="311622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10.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참조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Introduction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E9BE86-610B-45A3-8A68-8C217C355BE1}"/>
              </a:ext>
            </a:extLst>
          </p:cNvPr>
          <p:cNvSpPr txBox="1"/>
          <p:nvPr/>
        </p:nvSpPr>
        <p:spPr>
          <a:xfrm>
            <a:off x="683116" y="1684221"/>
            <a:ext cx="7169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500" b="1" dirty="0"/>
              <a:t>팀 프로젝트 저장소</a:t>
            </a:r>
            <a:endParaRPr lang="en-US" altLang="ko-KR" sz="2500" b="1" dirty="0">
              <a:hlinkClick r:id="rId4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sz="2500" b="1" dirty="0">
                <a:hlinkClick r:id="rId4"/>
              </a:rPr>
              <a:t>https://github.com/allnight5/D.Pteam</a:t>
            </a:r>
            <a:endParaRPr lang="en-US" altLang="ko-KR" sz="2500" b="1" dirty="0"/>
          </a:p>
          <a:p>
            <a:pPr fontAlgn="base"/>
            <a:r>
              <a:rPr lang="ko-KR" altLang="en-US" sz="2500" b="1" dirty="0"/>
              <a:t>조원 별 깃 허브 링크</a:t>
            </a:r>
            <a:endParaRPr lang="en-US" altLang="ko-KR" sz="2500" b="1" dirty="0"/>
          </a:p>
          <a:p>
            <a:pPr marL="285750" indent="-285750" fontAlgn="base">
              <a:buFontTx/>
              <a:buChar char="-"/>
            </a:pPr>
            <a:endParaRPr lang="en-US" altLang="ko-KR" sz="25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35D9A7-30C3-450C-86B6-066C0872AC3E}"/>
              </a:ext>
            </a:extLst>
          </p:cNvPr>
          <p:cNvSpPr/>
          <p:nvPr/>
        </p:nvSpPr>
        <p:spPr>
          <a:xfrm>
            <a:off x="3363857" y="64135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065055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06669" y="2575050"/>
            <a:ext cx="6123667" cy="1315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rgbClr val="44546A">
                    <a:lumMod val="75000"/>
                  </a:srgbClr>
                </a:solidFill>
              </a:rPr>
              <a:t>Q&amp;A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Questions and Answers</a:t>
            </a:r>
            <a:endParaRPr lang="ko-KR" altLang="en-US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4E2BF4-008A-4FC0-8D80-634D8A89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3" y="169118"/>
            <a:ext cx="296290" cy="2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58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332600"/>
            <a:ext cx="6123667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4-1)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dirty="0"/>
              <a:t>Analyze asthma data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7214374-FB83-4C94-9287-24EA4283DA08}"/>
              </a:ext>
            </a:extLst>
          </p:cNvPr>
          <p:cNvSpPr/>
          <p:nvPr/>
        </p:nvSpPr>
        <p:spPr>
          <a:xfrm>
            <a:off x="6849484" y="3881186"/>
            <a:ext cx="4273200" cy="2418642"/>
          </a:xfrm>
          <a:prstGeom prst="ellipse">
            <a:avLst/>
          </a:prstGeom>
          <a:solidFill>
            <a:srgbClr val="FB99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7B8D6C6F-2151-4DB6-BCE9-F899F9762B47}"/>
              </a:ext>
            </a:extLst>
          </p:cNvPr>
          <p:cNvSpPr/>
          <p:nvPr/>
        </p:nvSpPr>
        <p:spPr>
          <a:xfrm>
            <a:off x="7092058" y="4078184"/>
            <a:ext cx="3828571" cy="2047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3B96C9E-DB48-43EC-98F6-72F69B738ED0}"/>
              </a:ext>
            </a:extLst>
          </p:cNvPr>
          <p:cNvSpPr/>
          <p:nvPr/>
        </p:nvSpPr>
        <p:spPr>
          <a:xfrm>
            <a:off x="7355164" y="4944877"/>
            <a:ext cx="3302357" cy="554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 천식 주의 안내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BF244C9-8A10-4DB8-A8C9-843DF4F7BD19}"/>
              </a:ext>
            </a:extLst>
          </p:cNvPr>
          <p:cNvSpPr/>
          <p:nvPr/>
        </p:nvSpPr>
        <p:spPr>
          <a:xfrm>
            <a:off x="1069318" y="3861579"/>
            <a:ext cx="4273200" cy="24186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74D7B3F-F766-4286-83F1-595AD5657058}"/>
              </a:ext>
            </a:extLst>
          </p:cNvPr>
          <p:cNvSpPr/>
          <p:nvPr/>
        </p:nvSpPr>
        <p:spPr>
          <a:xfrm>
            <a:off x="1311892" y="4058577"/>
            <a:ext cx="3828571" cy="2047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118407A8-DC77-4D4F-9D7A-088519CD90B4}"/>
              </a:ext>
            </a:extLst>
          </p:cNvPr>
          <p:cNvSpPr/>
          <p:nvPr/>
        </p:nvSpPr>
        <p:spPr>
          <a:xfrm>
            <a:off x="1768316" y="4616384"/>
            <a:ext cx="2875204" cy="1085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 천식</a:t>
            </a:r>
            <a:endParaRPr lang="en-US" altLang="ko-KR" sz="23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예방 정보제공 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ED575FA3-BE7D-46D9-AC2F-B17EFB1AE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42" y="4078184"/>
            <a:ext cx="570069" cy="57006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CE08E67E-1442-4F21-A49C-1812951F1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903" y="4146999"/>
            <a:ext cx="600880" cy="600880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173AC526-11E0-4FB9-97DE-89F74616C9E5}"/>
              </a:ext>
            </a:extLst>
          </p:cNvPr>
          <p:cNvSpPr/>
          <p:nvPr/>
        </p:nvSpPr>
        <p:spPr>
          <a:xfrm>
            <a:off x="4020544" y="1728357"/>
            <a:ext cx="4273200" cy="241864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7DA021-C365-4DD8-A7CD-B23CC05514A6}"/>
              </a:ext>
            </a:extLst>
          </p:cNvPr>
          <p:cNvSpPr/>
          <p:nvPr/>
        </p:nvSpPr>
        <p:spPr>
          <a:xfrm>
            <a:off x="4242858" y="1916655"/>
            <a:ext cx="3828571" cy="20472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00DAEC3-CC77-4489-BE82-64EF06FC8BFD}"/>
              </a:ext>
            </a:extLst>
          </p:cNvPr>
          <p:cNvSpPr/>
          <p:nvPr/>
        </p:nvSpPr>
        <p:spPr>
          <a:xfrm>
            <a:off x="4719541" y="2666506"/>
            <a:ext cx="287520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천식 관련</a:t>
            </a:r>
            <a:endParaRPr lang="en-US" altLang="ko-KR" sz="23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3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뉴스 제공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30E8196-1D13-4AB9-8D66-7AF8B6C15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81" y="2001739"/>
            <a:ext cx="690911" cy="690911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F1F93E4-6951-44A7-AA90-E4317B2D3F4D}"/>
              </a:ext>
            </a:extLst>
          </p:cNvPr>
          <p:cNvSpPr/>
          <p:nvPr/>
        </p:nvSpPr>
        <p:spPr>
          <a:xfrm>
            <a:off x="236641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11995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61713" y="50761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034166" y="3030942"/>
            <a:ext cx="6123667" cy="796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500" b="1" dirty="0">
                <a:solidFill>
                  <a:srgbClr val="44546A">
                    <a:lumMod val="75000"/>
                  </a:srgbClr>
                </a:solidFill>
              </a:rPr>
              <a:t>Thank you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752617" y="34821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35342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4E2BF4-008A-4FC0-8D80-634D8A891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3" y="169118"/>
            <a:ext cx="296290" cy="2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그룹 61"/>
          <p:cNvGrpSpPr/>
          <p:nvPr/>
        </p:nvGrpSpPr>
        <p:grpSpPr>
          <a:xfrm>
            <a:off x="405760" y="0"/>
            <a:ext cx="1689740" cy="1014127"/>
            <a:chOff x="649022" y="-26752"/>
            <a:chExt cx="4530653" cy="2719152"/>
          </a:xfrm>
        </p:grpSpPr>
        <p:sp>
          <p:nvSpPr>
            <p:cNvPr id="12" name="Freeform 10"/>
            <p:cNvSpPr/>
            <p:nvPr/>
          </p:nvSpPr>
          <p:spPr>
            <a:xfrm flipV="1">
              <a:off x="1562875" y="-22112"/>
              <a:ext cx="2490572" cy="2712601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/>
            <p:cNvSpPr/>
            <p:nvPr/>
          </p:nvSpPr>
          <p:spPr>
            <a:xfrm>
              <a:off x="2517716" y="-18896"/>
              <a:ext cx="589848" cy="624252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자유형 52"/>
            <p:cNvSpPr/>
            <p:nvPr/>
          </p:nvSpPr>
          <p:spPr>
            <a:xfrm>
              <a:off x="2448410" y="605356"/>
              <a:ext cx="718459" cy="1565240"/>
            </a:xfrm>
            <a:custGeom>
              <a:avLst/>
              <a:gdLst>
                <a:gd name="connsiteX0" fmla="*/ 94182 w 354452"/>
                <a:gd name="connsiteY0" fmla="*/ 0 h 772212"/>
                <a:gd name="connsiteX1" fmla="*/ 260573 w 354452"/>
                <a:gd name="connsiteY1" fmla="*/ 0 h 772212"/>
                <a:gd name="connsiteX2" fmla="*/ 354452 w 354452"/>
                <a:gd name="connsiteY2" fmla="*/ 639693 h 772212"/>
                <a:gd name="connsiteX3" fmla="*/ 295447 w 354452"/>
                <a:gd name="connsiteY3" fmla="*/ 772212 h 772212"/>
                <a:gd name="connsiteX4" fmla="*/ 62071 w 354452"/>
                <a:gd name="connsiteY4" fmla="*/ 772212 h 772212"/>
                <a:gd name="connsiteX5" fmla="*/ 0 w 354452"/>
                <a:gd name="connsiteY5" fmla="*/ 641758 h 772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452" h="772212">
                  <a:moveTo>
                    <a:pt x="94182" y="0"/>
                  </a:moveTo>
                  <a:lnTo>
                    <a:pt x="260573" y="0"/>
                  </a:lnTo>
                  <a:lnTo>
                    <a:pt x="354452" y="639693"/>
                  </a:lnTo>
                  <a:lnTo>
                    <a:pt x="295447" y="772212"/>
                  </a:lnTo>
                  <a:lnTo>
                    <a:pt x="62071" y="772212"/>
                  </a:lnTo>
                  <a:lnTo>
                    <a:pt x="0" y="64175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/>
            <p:cNvSpPr/>
            <p:nvPr/>
          </p:nvSpPr>
          <p:spPr>
            <a:xfrm flipV="1">
              <a:off x="1559444" y="-2282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938624" y="-26751"/>
              <a:ext cx="508083" cy="2459817"/>
            </a:xfrm>
            <a:custGeom>
              <a:avLst/>
              <a:gdLst>
                <a:gd name="connsiteX0" fmla="*/ 352302 w 508083"/>
                <a:gd name="connsiteY0" fmla="*/ 0 h 2459817"/>
                <a:gd name="connsiteX1" fmla="*/ 508083 w 508083"/>
                <a:gd name="connsiteY1" fmla="*/ 0 h 2459817"/>
                <a:gd name="connsiteX2" fmla="*/ 456927 w 508083"/>
                <a:gd name="connsiteY2" fmla="*/ 39684 h 2459817"/>
                <a:gd name="connsiteX3" fmla="*/ 380773 w 508083"/>
                <a:gd name="connsiteY3" fmla="*/ 107208 h 2459817"/>
                <a:gd name="connsiteX4" fmla="*/ 315344 w 508083"/>
                <a:gd name="connsiteY4" fmla="*/ 177947 h 2459817"/>
                <a:gd name="connsiteX5" fmla="*/ 256351 w 508083"/>
                <a:gd name="connsiteY5" fmla="*/ 251901 h 2459817"/>
                <a:gd name="connsiteX6" fmla="*/ 207012 w 508083"/>
                <a:gd name="connsiteY6" fmla="*/ 327999 h 2459817"/>
                <a:gd name="connsiteX7" fmla="*/ 166253 w 508083"/>
                <a:gd name="connsiteY7" fmla="*/ 408385 h 2459817"/>
                <a:gd name="connsiteX8" fmla="*/ 136220 w 508083"/>
                <a:gd name="connsiteY8" fmla="*/ 489842 h 2459817"/>
                <a:gd name="connsiteX9" fmla="*/ 113696 w 508083"/>
                <a:gd name="connsiteY9" fmla="*/ 573442 h 2459817"/>
                <a:gd name="connsiteX10" fmla="*/ 102970 w 508083"/>
                <a:gd name="connsiteY10" fmla="*/ 660259 h 2459817"/>
                <a:gd name="connsiteX11" fmla="*/ 101897 w 508083"/>
                <a:gd name="connsiteY11" fmla="*/ 703131 h 2459817"/>
                <a:gd name="connsiteX12" fmla="*/ 101897 w 508083"/>
                <a:gd name="connsiteY12" fmla="*/ 2459817 h 2459817"/>
                <a:gd name="connsiteX13" fmla="*/ 0 w 508083"/>
                <a:gd name="connsiteY13" fmla="*/ 2459817 h 2459817"/>
                <a:gd name="connsiteX14" fmla="*/ 0 w 508083"/>
                <a:gd name="connsiteY14" fmla="*/ 703131 h 2459817"/>
                <a:gd name="connsiteX15" fmla="*/ 0 w 508083"/>
                <a:gd name="connsiteY15" fmla="*/ 654900 h 2459817"/>
                <a:gd name="connsiteX16" fmla="*/ 11799 w 508083"/>
                <a:gd name="connsiteY16" fmla="*/ 559509 h 2459817"/>
                <a:gd name="connsiteX17" fmla="*/ 35396 w 508083"/>
                <a:gd name="connsiteY17" fmla="*/ 467334 h 2459817"/>
                <a:gd name="connsiteX18" fmla="*/ 69719 w 508083"/>
                <a:gd name="connsiteY18" fmla="*/ 376230 h 2459817"/>
                <a:gd name="connsiteX19" fmla="*/ 113696 w 508083"/>
                <a:gd name="connsiteY19" fmla="*/ 288342 h 2459817"/>
                <a:gd name="connsiteX20" fmla="*/ 168398 w 508083"/>
                <a:gd name="connsiteY20" fmla="*/ 202598 h 2459817"/>
                <a:gd name="connsiteX21" fmla="*/ 231681 w 508083"/>
                <a:gd name="connsiteY21" fmla="*/ 121141 h 2459817"/>
                <a:gd name="connsiteX22" fmla="*/ 305691 w 508083"/>
                <a:gd name="connsiteY22" fmla="*/ 42899 h 245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8083" h="2459817">
                  <a:moveTo>
                    <a:pt x="352302" y="0"/>
                  </a:moveTo>
                  <a:lnTo>
                    <a:pt x="508083" y="0"/>
                  </a:lnTo>
                  <a:lnTo>
                    <a:pt x="456927" y="39684"/>
                  </a:lnTo>
                  <a:lnTo>
                    <a:pt x="380773" y="107208"/>
                  </a:lnTo>
                  <a:lnTo>
                    <a:pt x="315344" y="177947"/>
                  </a:lnTo>
                  <a:lnTo>
                    <a:pt x="256351" y="251901"/>
                  </a:lnTo>
                  <a:lnTo>
                    <a:pt x="207012" y="327999"/>
                  </a:lnTo>
                  <a:lnTo>
                    <a:pt x="166253" y="408385"/>
                  </a:lnTo>
                  <a:lnTo>
                    <a:pt x="136220" y="489842"/>
                  </a:lnTo>
                  <a:lnTo>
                    <a:pt x="113696" y="573442"/>
                  </a:lnTo>
                  <a:lnTo>
                    <a:pt x="102970" y="660259"/>
                  </a:lnTo>
                  <a:lnTo>
                    <a:pt x="101897" y="703131"/>
                  </a:lnTo>
                  <a:lnTo>
                    <a:pt x="101897" y="2459817"/>
                  </a:lnTo>
                  <a:lnTo>
                    <a:pt x="0" y="2459817"/>
                  </a:lnTo>
                  <a:lnTo>
                    <a:pt x="0" y="703131"/>
                  </a:lnTo>
                  <a:lnTo>
                    <a:pt x="0" y="654900"/>
                  </a:lnTo>
                  <a:lnTo>
                    <a:pt x="11799" y="559509"/>
                  </a:lnTo>
                  <a:lnTo>
                    <a:pt x="35396" y="467334"/>
                  </a:lnTo>
                  <a:lnTo>
                    <a:pt x="69719" y="376230"/>
                  </a:lnTo>
                  <a:lnTo>
                    <a:pt x="113696" y="288342"/>
                  </a:lnTo>
                  <a:lnTo>
                    <a:pt x="168398" y="202598"/>
                  </a:lnTo>
                  <a:lnTo>
                    <a:pt x="231681" y="121141"/>
                  </a:lnTo>
                  <a:lnTo>
                    <a:pt x="305691" y="4289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66367" y="-26752"/>
              <a:ext cx="507869" cy="1027900"/>
            </a:xfrm>
            <a:custGeom>
              <a:avLst/>
              <a:gdLst>
                <a:gd name="connsiteX0" fmla="*/ 0 w 507869"/>
                <a:gd name="connsiteY0" fmla="*/ 0 h 1027900"/>
                <a:gd name="connsiteX1" fmla="*/ 154909 w 507869"/>
                <a:gd name="connsiteY1" fmla="*/ 0 h 1027900"/>
                <a:gd name="connsiteX2" fmla="*/ 201912 w 507869"/>
                <a:gd name="connsiteY2" fmla="*/ 43255 h 1027900"/>
                <a:gd name="connsiteX3" fmla="*/ 275986 w 507869"/>
                <a:gd name="connsiteY3" fmla="*/ 121554 h 1027900"/>
                <a:gd name="connsiteX4" fmla="*/ 339324 w 507869"/>
                <a:gd name="connsiteY4" fmla="*/ 203072 h 1027900"/>
                <a:gd name="connsiteX5" fmla="*/ 394075 w 507869"/>
                <a:gd name="connsiteY5" fmla="*/ 288880 h 1027900"/>
                <a:gd name="connsiteX6" fmla="*/ 438090 w 507869"/>
                <a:gd name="connsiteY6" fmla="*/ 377905 h 1027900"/>
                <a:gd name="connsiteX7" fmla="*/ 472443 w 507869"/>
                <a:gd name="connsiteY7" fmla="*/ 469076 h 1027900"/>
                <a:gd name="connsiteX8" fmla="*/ 496060 w 507869"/>
                <a:gd name="connsiteY8" fmla="*/ 561320 h 1027900"/>
                <a:gd name="connsiteX9" fmla="*/ 507869 w 507869"/>
                <a:gd name="connsiteY9" fmla="*/ 657854 h 1027900"/>
                <a:gd name="connsiteX10" fmla="*/ 507869 w 507869"/>
                <a:gd name="connsiteY10" fmla="*/ 707193 h 1027900"/>
                <a:gd name="connsiteX11" fmla="*/ 507869 w 507869"/>
                <a:gd name="connsiteY11" fmla="*/ 1027900 h 1027900"/>
                <a:gd name="connsiteX12" fmla="*/ 405884 w 507869"/>
                <a:gd name="connsiteY12" fmla="*/ 1027900 h 1027900"/>
                <a:gd name="connsiteX13" fmla="*/ 405884 w 507869"/>
                <a:gd name="connsiteY13" fmla="*/ 703975 h 1027900"/>
                <a:gd name="connsiteX14" fmla="*/ 404810 w 507869"/>
                <a:gd name="connsiteY14" fmla="*/ 661071 h 1027900"/>
                <a:gd name="connsiteX15" fmla="*/ 394075 w 507869"/>
                <a:gd name="connsiteY15" fmla="*/ 574191 h 1027900"/>
                <a:gd name="connsiteX16" fmla="*/ 373678 w 507869"/>
                <a:gd name="connsiteY16" fmla="*/ 490528 h 1027900"/>
                <a:gd name="connsiteX17" fmla="*/ 342545 w 507869"/>
                <a:gd name="connsiteY17" fmla="*/ 409011 h 1027900"/>
                <a:gd name="connsiteX18" fmla="*/ 300677 w 507869"/>
                <a:gd name="connsiteY18" fmla="*/ 328566 h 1027900"/>
                <a:gd name="connsiteX19" fmla="*/ 251295 w 507869"/>
                <a:gd name="connsiteY19" fmla="*/ 252411 h 1027900"/>
                <a:gd name="connsiteX20" fmla="*/ 192250 w 507869"/>
                <a:gd name="connsiteY20" fmla="*/ 178402 h 1027900"/>
                <a:gd name="connsiteX21" fmla="*/ 126765 w 507869"/>
                <a:gd name="connsiteY21" fmla="*/ 107610 h 1027900"/>
                <a:gd name="connsiteX22" fmla="*/ 51618 w 507869"/>
                <a:gd name="connsiteY22" fmla="*/ 40037 h 102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7869" h="1027900">
                  <a:moveTo>
                    <a:pt x="0" y="0"/>
                  </a:moveTo>
                  <a:lnTo>
                    <a:pt x="154909" y="0"/>
                  </a:lnTo>
                  <a:lnTo>
                    <a:pt x="201912" y="43255"/>
                  </a:lnTo>
                  <a:lnTo>
                    <a:pt x="275986" y="121554"/>
                  </a:lnTo>
                  <a:lnTo>
                    <a:pt x="339324" y="203072"/>
                  </a:lnTo>
                  <a:lnTo>
                    <a:pt x="394075" y="288880"/>
                  </a:lnTo>
                  <a:lnTo>
                    <a:pt x="438090" y="377905"/>
                  </a:lnTo>
                  <a:lnTo>
                    <a:pt x="472443" y="469076"/>
                  </a:lnTo>
                  <a:lnTo>
                    <a:pt x="496060" y="561320"/>
                  </a:lnTo>
                  <a:lnTo>
                    <a:pt x="507869" y="657854"/>
                  </a:lnTo>
                  <a:lnTo>
                    <a:pt x="507869" y="707193"/>
                  </a:lnTo>
                  <a:lnTo>
                    <a:pt x="507869" y="1027900"/>
                  </a:lnTo>
                  <a:lnTo>
                    <a:pt x="405884" y="1027900"/>
                  </a:lnTo>
                  <a:lnTo>
                    <a:pt x="405884" y="703975"/>
                  </a:lnTo>
                  <a:lnTo>
                    <a:pt x="404810" y="661071"/>
                  </a:lnTo>
                  <a:lnTo>
                    <a:pt x="394075" y="574191"/>
                  </a:lnTo>
                  <a:lnTo>
                    <a:pt x="373678" y="490528"/>
                  </a:lnTo>
                  <a:lnTo>
                    <a:pt x="342545" y="409011"/>
                  </a:lnTo>
                  <a:lnTo>
                    <a:pt x="300677" y="328566"/>
                  </a:lnTo>
                  <a:lnTo>
                    <a:pt x="251295" y="252411"/>
                  </a:lnTo>
                  <a:lnTo>
                    <a:pt x="192250" y="178402"/>
                  </a:lnTo>
                  <a:lnTo>
                    <a:pt x="126765" y="107610"/>
                  </a:lnTo>
                  <a:lnTo>
                    <a:pt x="51618" y="4003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  <a:noAutofit/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/>
            <p:cNvSpPr/>
            <p:nvPr/>
          </p:nvSpPr>
          <p:spPr>
            <a:xfrm>
              <a:off x="649022" y="1911783"/>
              <a:ext cx="688608" cy="685391"/>
            </a:xfrm>
            <a:custGeom>
              <a:avLst/>
              <a:gdLst>
                <a:gd name="T0" fmla="*/ 641 w 641"/>
                <a:gd name="T1" fmla="*/ 321 h 641"/>
                <a:gd name="T2" fmla="*/ 639 w 641"/>
                <a:gd name="T3" fmla="*/ 354 h 641"/>
                <a:gd name="T4" fmla="*/ 626 w 641"/>
                <a:gd name="T5" fmla="*/ 416 h 641"/>
                <a:gd name="T6" fmla="*/ 602 w 641"/>
                <a:gd name="T7" fmla="*/ 474 h 641"/>
                <a:gd name="T8" fmla="*/ 567 w 641"/>
                <a:gd name="T9" fmla="*/ 525 h 641"/>
                <a:gd name="T10" fmla="*/ 524 w 641"/>
                <a:gd name="T11" fmla="*/ 569 h 641"/>
                <a:gd name="T12" fmla="*/ 474 w 641"/>
                <a:gd name="T13" fmla="*/ 603 h 641"/>
                <a:gd name="T14" fmla="*/ 416 w 641"/>
                <a:gd name="T15" fmla="*/ 628 h 641"/>
                <a:gd name="T16" fmla="*/ 353 w 641"/>
                <a:gd name="T17" fmla="*/ 641 h 641"/>
                <a:gd name="T18" fmla="*/ 320 w 641"/>
                <a:gd name="T19" fmla="*/ 641 h 641"/>
                <a:gd name="T20" fmla="*/ 287 w 641"/>
                <a:gd name="T21" fmla="*/ 641 h 641"/>
                <a:gd name="T22" fmla="*/ 225 w 641"/>
                <a:gd name="T23" fmla="*/ 628 h 641"/>
                <a:gd name="T24" fmla="*/ 167 w 641"/>
                <a:gd name="T25" fmla="*/ 603 h 641"/>
                <a:gd name="T26" fmla="*/ 115 w 641"/>
                <a:gd name="T27" fmla="*/ 569 h 641"/>
                <a:gd name="T28" fmla="*/ 72 w 641"/>
                <a:gd name="T29" fmla="*/ 525 h 641"/>
                <a:gd name="T30" fmla="*/ 37 w 641"/>
                <a:gd name="T31" fmla="*/ 474 h 641"/>
                <a:gd name="T32" fmla="*/ 13 w 641"/>
                <a:gd name="T33" fmla="*/ 416 h 641"/>
                <a:gd name="T34" fmla="*/ 0 w 641"/>
                <a:gd name="T35" fmla="*/ 354 h 641"/>
                <a:gd name="T36" fmla="*/ 0 w 641"/>
                <a:gd name="T37" fmla="*/ 321 h 641"/>
                <a:gd name="T38" fmla="*/ 0 w 641"/>
                <a:gd name="T39" fmla="*/ 288 h 641"/>
                <a:gd name="T40" fmla="*/ 13 w 641"/>
                <a:gd name="T41" fmla="*/ 224 h 641"/>
                <a:gd name="T42" fmla="*/ 37 w 641"/>
                <a:gd name="T43" fmla="*/ 167 h 641"/>
                <a:gd name="T44" fmla="*/ 72 w 641"/>
                <a:gd name="T45" fmla="*/ 116 h 641"/>
                <a:gd name="T46" fmla="*/ 115 w 641"/>
                <a:gd name="T47" fmla="*/ 73 h 641"/>
                <a:gd name="T48" fmla="*/ 167 w 641"/>
                <a:gd name="T49" fmla="*/ 39 h 641"/>
                <a:gd name="T50" fmla="*/ 225 w 641"/>
                <a:gd name="T51" fmla="*/ 14 h 641"/>
                <a:gd name="T52" fmla="*/ 287 w 641"/>
                <a:gd name="T53" fmla="*/ 1 h 641"/>
                <a:gd name="T54" fmla="*/ 320 w 641"/>
                <a:gd name="T55" fmla="*/ 0 h 641"/>
                <a:gd name="T56" fmla="*/ 353 w 641"/>
                <a:gd name="T57" fmla="*/ 1 h 641"/>
                <a:gd name="T58" fmla="*/ 416 w 641"/>
                <a:gd name="T59" fmla="*/ 14 h 641"/>
                <a:gd name="T60" fmla="*/ 474 w 641"/>
                <a:gd name="T61" fmla="*/ 39 h 641"/>
                <a:gd name="T62" fmla="*/ 524 w 641"/>
                <a:gd name="T63" fmla="*/ 73 h 641"/>
                <a:gd name="T64" fmla="*/ 567 w 641"/>
                <a:gd name="T65" fmla="*/ 116 h 641"/>
                <a:gd name="T66" fmla="*/ 602 w 641"/>
                <a:gd name="T67" fmla="*/ 167 h 641"/>
                <a:gd name="T68" fmla="*/ 626 w 641"/>
                <a:gd name="T69" fmla="*/ 224 h 641"/>
                <a:gd name="T70" fmla="*/ 639 w 641"/>
                <a:gd name="T71" fmla="*/ 288 h 641"/>
                <a:gd name="T72" fmla="*/ 641 w 641"/>
                <a:gd name="T73" fmla="*/ 32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641">
                  <a:moveTo>
                    <a:pt x="641" y="321"/>
                  </a:moveTo>
                  <a:lnTo>
                    <a:pt x="639" y="354"/>
                  </a:lnTo>
                  <a:lnTo>
                    <a:pt x="626" y="416"/>
                  </a:lnTo>
                  <a:lnTo>
                    <a:pt x="602" y="474"/>
                  </a:lnTo>
                  <a:lnTo>
                    <a:pt x="567" y="525"/>
                  </a:lnTo>
                  <a:lnTo>
                    <a:pt x="524" y="569"/>
                  </a:lnTo>
                  <a:lnTo>
                    <a:pt x="474" y="603"/>
                  </a:lnTo>
                  <a:lnTo>
                    <a:pt x="416" y="628"/>
                  </a:lnTo>
                  <a:lnTo>
                    <a:pt x="353" y="641"/>
                  </a:lnTo>
                  <a:lnTo>
                    <a:pt x="320" y="641"/>
                  </a:lnTo>
                  <a:lnTo>
                    <a:pt x="287" y="641"/>
                  </a:lnTo>
                  <a:lnTo>
                    <a:pt x="225" y="628"/>
                  </a:lnTo>
                  <a:lnTo>
                    <a:pt x="167" y="603"/>
                  </a:lnTo>
                  <a:lnTo>
                    <a:pt x="115" y="569"/>
                  </a:lnTo>
                  <a:lnTo>
                    <a:pt x="72" y="525"/>
                  </a:lnTo>
                  <a:lnTo>
                    <a:pt x="37" y="474"/>
                  </a:lnTo>
                  <a:lnTo>
                    <a:pt x="13" y="416"/>
                  </a:lnTo>
                  <a:lnTo>
                    <a:pt x="0" y="354"/>
                  </a:lnTo>
                  <a:lnTo>
                    <a:pt x="0" y="321"/>
                  </a:lnTo>
                  <a:lnTo>
                    <a:pt x="0" y="288"/>
                  </a:lnTo>
                  <a:lnTo>
                    <a:pt x="13" y="224"/>
                  </a:lnTo>
                  <a:lnTo>
                    <a:pt x="37" y="167"/>
                  </a:lnTo>
                  <a:lnTo>
                    <a:pt x="72" y="116"/>
                  </a:lnTo>
                  <a:lnTo>
                    <a:pt x="115" y="73"/>
                  </a:lnTo>
                  <a:lnTo>
                    <a:pt x="167" y="39"/>
                  </a:lnTo>
                  <a:lnTo>
                    <a:pt x="225" y="14"/>
                  </a:lnTo>
                  <a:lnTo>
                    <a:pt x="287" y="1"/>
                  </a:lnTo>
                  <a:lnTo>
                    <a:pt x="320" y="0"/>
                  </a:lnTo>
                  <a:lnTo>
                    <a:pt x="353" y="1"/>
                  </a:lnTo>
                  <a:lnTo>
                    <a:pt x="416" y="14"/>
                  </a:lnTo>
                  <a:lnTo>
                    <a:pt x="474" y="39"/>
                  </a:lnTo>
                  <a:lnTo>
                    <a:pt x="524" y="73"/>
                  </a:lnTo>
                  <a:lnTo>
                    <a:pt x="567" y="116"/>
                  </a:lnTo>
                  <a:lnTo>
                    <a:pt x="602" y="167"/>
                  </a:lnTo>
                  <a:lnTo>
                    <a:pt x="626" y="224"/>
                  </a:lnTo>
                  <a:lnTo>
                    <a:pt x="639" y="288"/>
                  </a:lnTo>
                  <a:lnTo>
                    <a:pt x="641" y="32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/>
            <p:nvPr/>
          </p:nvSpPr>
          <p:spPr>
            <a:xfrm>
              <a:off x="690854" y="1953615"/>
              <a:ext cx="601728" cy="601728"/>
            </a:xfrm>
            <a:custGeom>
              <a:avLst/>
              <a:gdLst>
                <a:gd name="T0" fmla="*/ 561 w 561"/>
                <a:gd name="T1" fmla="*/ 281 h 560"/>
                <a:gd name="T2" fmla="*/ 559 w 561"/>
                <a:gd name="T3" fmla="*/ 310 h 560"/>
                <a:gd name="T4" fmla="*/ 549 w 561"/>
                <a:gd name="T5" fmla="*/ 364 h 560"/>
                <a:gd name="T6" fmla="*/ 527 w 561"/>
                <a:gd name="T7" fmla="*/ 415 h 560"/>
                <a:gd name="T8" fmla="*/ 497 w 561"/>
                <a:gd name="T9" fmla="*/ 460 h 560"/>
                <a:gd name="T10" fmla="*/ 458 w 561"/>
                <a:gd name="T11" fmla="*/ 497 h 560"/>
                <a:gd name="T12" fmla="*/ 414 w 561"/>
                <a:gd name="T13" fmla="*/ 527 h 560"/>
                <a:gd name="T14" fmla="*/ 363 w 561"/>
                <a:gd name="T15" fmla="*/ 549 h 560"/>
                <a:gd name="T16" fmla="*/ 309 w 561"/>
                <a:gd name="T17" fmla="*/ 560 h 560"/>
                <a:gd name="T18" fmla="*/ 280 w 561"/>
                <a:gd name="T19" fmla="*/ 560 h 560"/>
                <a:gd name="T20" fmla="*/ 251 w 561"/>
                <a:gd name="T21" fmla="*/ 560 h 560"/>
                <a:gd name="T22" fmla="*/ 196 w 561"/>
                <a:gd name="T23" fmla="*/ 549 h 560"/>
                <a:gd name="T24" fmla="*/ 146 w 561"/>
                <a:gd name="T25" fmla="*/ 527 h 560"/>
                <a:gd name="T26" fmla="*/ 101 w 561"/>
                <a:gd name="T27" fmla="*/ 497 h 560"/>
                <a:gd name="T28" fmla="*/ 64 w 561"/>
                <a:gd name="T29" fmla="*/ 460 h 560"/>
                <a:gd name="T30" fmla="*/ 33 w 561"/>
                <a:gd name="T31" fmla="*/ 415 h 560"/>
                <a:gd name="T32" fmla="*/ 12 w 561"/>
                <a:gd name="T33" fmla="*/ 364 h 560"/>
                <a:gd name="T34" fmla="*/ 0 w 561"/>
                <a:gd name="T35" fmla="*/ 310 h 560"/>
                <a:gd name="T36" fmla="*/ 0 w 561"/>
                <a:gd name="T37" fmla="*/ 281 h 560"/>
                <a:gd name="T38" fmla="*/ 0 w 561"/>
                <a:gd name="T39" fmla="*/ 252 h 560"/>
                <a:gd name="T40" fmla="*/ 12 w 561"/>
                <a:gd name="T41" fmla="*/ 197 h 560"/>
                <a:gd name="T42" fmla="*/ 33 w 561"/>
                <a:gd name="T43" fmla="*/ 147 h 560"/>
                <a:gd name="T44" fmla="*/ 64 w 561"/>
                <a:gd name="T45" fmla="*/ 102 h 560"/>
                <a:gd name="T46" fmla="*/ 101 w 561"/>
                <a:gd name="T47" fmla="*/ 63 h 560"/>
                <a:gd name="T48" fmla="*/ 146 w 561"/>
                <a:gd name="T49" fmla="*/ 33 h 560"/>
                <a:gd name="T50" fmla="*/ 196 w 561"/>
                <a:gd name="T51" fmla="*/ 12 h 560"/>
                <a:gd name="T52" fmla="*/ 251 w 561"/>
                <a:gd name="T53" fmla="*/ 2 h 560"/>
                <a:gd name="T54" fmla="*/ 280 w 561"/>
                <a:gd name="T55" fmla="*/ 0 h 560"/>
                <a:gd name="T56" fmla="*/ 309 w 561"/>
                <a:gd name="T57" fmla="*/ 2 h 560"/>
                <a:gd name="T58" fmla="*/ 363 w 561"/>
                <a:gd name="T59" fmla="*/ 12 h 560"/>
                <a:gd name="T60" fmla="*/ 414 w 561"/>
                <a:gd name="T61" fmla="*/ 33 h 560"/>
                <a:gd name="T62" fmla="*/ 458 w 561"/>
                <a:gd name="T63" fmla="*/ 63 h 560"/>
                <a:gd name="T64" fmla="*/ 497 w 561"/>
                <a:gd name="T65" fmla="*/ 102 h 560"/>
                <a:gd name="T66" fmla="*/ 527 w 561"/>
                <a:gd name="T67" fmla="*/ 147 h 560"/>
                <a:gd name="T68" fmla="*/ 549 w 561"/>
                <a:gd name="T69" fmla="*/ 197 h 560"/>
                <a:gd name="T70" fmla="*/ 559 w 561"/>
                <a:gd name="T71" fmla="*/ 252 h 560"/>
                <a:gd name="T72" fmla="*/ 561 w 561"/>
                <a:gd name="T73" fmla="*/ 281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1" h="560">
                  <a:moveTo>
                    <a:pt x="561" y="281"/>
                  </a:moveTo>
                  <a:lnTo>
                    <a:pt x="559" y="310"/>
                  </a:lnTo>
                  <a:lnTo>
                    <a:pt x="549" y="364"/>
                  </a:lnTo>
                  <a:lnTo>
                    <a:pt x="527" y="415"/>
                  </a:lnTo>
                  <a:lnTo>
                    <a:pt x="497" y="460"/>
                  </a:lnTo>
                  <a:lnTo>
                    <a:pt x="458" y="497"/>
                  </a:lnTo>
                  <a:lnTo>
                    <a:pt x="414" y="527"/>
                  </a:lnTo>
                  <a:lnTo>
                    <a:pt x="363" y="549"/>
                  </a:lnTo>
                  <a:lnTo>
                    <a:pt x="309" y="560"/>
                  </a:lnTo>
                  <a:lnTo>
                    <a:pt x="280" y="560"/>
                  </a:lnTo>
                  <a:lnTo>
                    <a:pt x="251" y="560"/>
                  </a:lnTo>
                  <a:lnTo>
                    <a:pt x="196" y="549"/>
                  </a:lnTo>
                  <a:lnTo>
                    <a:pt x="146" y="527"/>
                  </a:lnTo>
                  <a:lnTo>
                    <a:pt x="101" y="497"/>
                  </a:lnTo>
                  <a:lnTo>
                    <a:pt x="64" y="460"/>
                  </a:lnTo>
                  <a:lnTo>
                    <a:pt x="33" y="415"/>
                  </a:lnTo>
                  <a:lnTo>
                    <a:pt x="12" y="364"/>
                  </a:lnTo>
                  <a:lnTo>
                    <a:pt x="0" y="310"/>
                  </a:lnTo>
                  <a:lnTo>
                    <a:pt x="0" y="281"/>
                  </a:lnTo>
                  <a:lnTo>
                    <a:pt x="0" y="252"/>
                  </a:lnTo>
                  <a:lnTo>
                    <a:pt x="12" y="197"/>
                  </a:lnTo>
                  <a:lnTo>
                    <a:pt x="33" y="147"/>
                  </a:lnTo>
                  <a:lnTo>
                    <a:pt x="64" y="102"/>
                  </a:lnTo>
                  <a:lnTo>
                    <a:pt x="101" y="63"/>
                  </a:lnTo>
                  <a:lnTo>
                    <a:pt x="146" y="33"/>
                  </a:lnTo>
                  <a:lnTo>
                    <a:pt x="196" y="12"/>
                  </a:lnTo>
                  <a:lnTo>
                    <a:pt x="251" y="2"/>
                  </a:lnTo>
                  <a:lnTo>
                    <a:pt x="280" y="0"/>
                  </a:lnTo>
                  <a:lnTo>
                    <a:pt x="309" y="2"/>
                  </a:lnTo>
                  <a:lnTo>
                    <a:pt x="363" y="12"/>
                  </a:lnTo>
                  <a:lnTo>
                    <a:pt x="414" y="33"/>
                  </a:lnTo>
                  <a:lnTo>
                    <a:pt x="458" y="63"/>
                  </a:lnTo>
                  <a:lnTo>
                    <a:pt x="497" y="102"/>
                  </a:lnTo>
                  <a:lnTo>
                    <a:pt x="527" y="147"/>
                  </a:lnTo>
                  <a:lnTo>
                    <a:pt x="549" y="197"/>
                  </a:lnTo>
                  <a:lnTo>
                    <a:pt x="559" y="252"/>
                  </a:lnTo>
                  <a:lnTo>
                    <a:pt x="561" y="281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/>
            <p:cNvSpPr/>
            <p:nvPr/>
          </p:nvSpPr>
          <p:spPr>
            <a:xfrm>
              <a:off x="780953" y="2040494"/>
              <a:ext cx="424749" cy="424749"/>
            </a:xfrm>
            <a:custGeom>
              <a:avLst/>
              <a:gdLst>
                <a:gd name="T0" fmla="*/ 396 w 396"/>
                <a:gd name="T1" fmla="*/ 199 h 396"/>
                <a:gd name="T2" fmla="*/ 395 w 396"/>
                <a:gd name="T3" fmla="*/ 219 h 396"/>
                <a:gd name="T4" fmla="*/ 388 w 396"/>
                <a:gd name="T5" fmla="*/ 258 h 396"/>
                <a:gd name="T6" fmla="*/ 372 w 396"/>
                <a:gd name="T7" fmla="*/ 293 h 396"/>
                <a:gd name="T8" fmla="*/ 350 w 396"/>
                <a:gd name="T9" fmla="*/ 324 h 396"/>
                <a:gd name="T10" fmla="*/ 324 w 396"/>
                <a:gd name="T11" fmla="*/ 352 h 396"/>
                <a:gd name="T12" fmla="*/ 293 w 396"/>
                <a:gd name="T13" fmla="*/ 373 h 396"/>
                <a:gd name="T14" fmla="*/ 257 w 396"/>
                <a:gd name="T15" fmla="*/ 388 h 396"/>
                <a:gd name="T16" fmla="*/ 218 w 396"/>
                <a:gd name="T17" fmla="*/ 396 h 396"/>
                <a:gd name="T18" fmla="*/ 198 w 396"/>
                <a:gd name="T19" fmla="*/ 396 h 396"/>
                <a:gd name="T20" fmla="*/ 178 w 396"/>
                <a:gd name="T21" fmla="*/ 396 h 396"/>
                <a:gd name="T22" fmla="*/ 139 w 396"/>
                <a:gd name="T23" fmla="*/ 388 h 396"/>
                <a:gd name="T24" fmla="*/ 104 w 396"/>
                <a:gd name="T25" fmla="*/ 373 h 396"/>
                <a:gd name="T26" fmla="*/ 72 w 396"/>
                <a:gd name="T27" fmla="*/ 352 h 396"/>
                <a:gd name="T28" fmla="*/ 45 w 396"/>
                <a:gd name="T29" fmla="*/ 324 h 396"/>
                <a:gd name="T30" fmla="*/ 23 w 396"/>
                <a:gd name="T31" fmla="*/ 293 h 396"/>
                <a:gd name="T32" fmla="*/ 9 w 396"/>
                <a:gd name="T33" fmla="*/ 258 h 396"/>
                <a:gd name="T34" fmla="*/ 0 w 396"/>
                <a:gd name="T35" fmla="*/ 219 h 396"/>
                <a:gd name="T36" fmla="*/ 0 w 396"/>
                <a:gd name="T37" fmla="*/ 199 h 396"/>
                <a:gd name="T38" fmla="*/ 0 w 396"/>
                <a:gd name="T39" fmla="*/ 179 h 396"/>
                <a:gd name="T40" fmla="*/ 9 w 396"/>
                <a:gd name="T41" fmla="*/ 140 h 396"/>
                <a:gd name="T42" fmla="*/ 23 w 396"/>
                <a:gd name="T43" fmla="*/ 104 h 396"/>
                <a:gd name="T44" fmla="*/ 45 w 396"/>
                <a:gd name="T45" fmla="*/ 72 h 396"/>
                <a:gd name="T46" fmla="*/ 72 w 396"/>
                <a:gd name="T47" fmla="*/ 46 h 396"/>
                <a:gd name="T48" fmla="*/ 104 w 396"/>
                <a:gd name="T49" fmla="*/ 25 h 396"/>
                <a:gd name="T50" fmla="*/ 139 w 396"/>
                <a:gd name="T51" fmla="*/ 9 h 396"/>
                <a:gd name="T52" fmla="*/ 178 w 396"/>
                <a:gd name="T53" fmla="*/ 2 h 396"/>
                <a:gd name="T54" fmla="*/ 198 w 396"/>
                <a:gd name="T55" fmla="*/ 0 h 396"/>
                <a:gd name="T56" fmla="*/ 218 w 396"/>
                <a:gd name="T57" fmla="*/ 2 h 396"/>
                <a:gd name="T58" fmla="*/ 257 w 396"/>
                <a:gd name="T59" fmla="*/ 9 h 396"/>
                <a:gd name="T60" fmla="*/ 293 w 396"/>
                <a:gd name="T61" fmla="*/ 25 h 396"/>
                <a:gd name="T62" fmla="*/ 324 w 396"/>
                <a:gd name="T63" fmla="*/ 46 h 396"/>
                <a:gd name="T64" fmla="*/ 350 w 396"/>
                <a:gd name="T65" fmla="*/ 72 h 396"/>
                <a:gd name="T66" fmla="*/ 372 w 396"/>
                <a:gd name="T67" fmla="*/ 104 h 396"/>
                <a:gd name="T68" fmla="*/ 388 w 396"/>
                <a:gd name="T69" fmla="*/ 140 h 396"/>
                <a:gd name="T70" fmla="*/ 395 w 396"/>
                <a:gd name="T71" fmla="*/ 179 h 396"/>
                <a:gd name="T72" fmla="*/ 396 w 396"/>
                <a:gd name="T73" fmla="*/ 19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6" h="396">
                  <a:moveTo>
                    <a:pt x="396" y="199"/>
                  </a:moveTo>
                  <a:lnTo>
                    <a:pt x="395" y="219"/>
                  </a:lnTo>
                  <a:lnTo>
                    <a:pt x="388" y="258"/>
                  </a:lnTo>
                  <a:lnTo>
                    <a:pt x="372" y="293"/>
                  </a:lnTo>
                  <a:lnTo>
                    <a:pt x="350" y="324"/>
                  </a:lnTo>
                  <a:lnTo>
                    <a:pt x="324" y="352"/>
                  </a:lnTo>
                  <a:lnTo>
                    <a:pt x="293" y="373"/>
                  </a:lnTo>
                  <a:lnTo>
                    <a:pt x="257" y="388"/>
                  </a:lnTo>
                  <a:lnTo>
                    <a:pt x="218" y="396"/>
                  </a:lnTo>
                  <a:lnTo>
                    <a:pt x="198" y="396"/>
                  </a:lnTo>
                  <a:lnTo>
                    <a:pt x="178" y="396"/>
                  </a:lnTo>
                  <a:lnTo>
                    <a:pt x="139" y="388"/>
                  </a:lnTo>
                  <a:lnTo>
                    <a:pt x="104" y="373"/>
                  </a:lnTo>
                  <a:lnTo>
                    <a:pt x="72" y="352"/>
                  </a:lnTo>
                  <a:lnTo>
                    <a:pt x="45" y="324"/>
                  </a:lnTo>
                  <a:lnTo>
                    <a:pt x="23" y="293"/>
                  </a:lnTo>
                  <a:lnTo>
                    <a:pt x="9" y="258"/>
                  </a:lnTo>
                  <a:lnTo>
                    <a:pt x="0" y="219"/>
                  </a:lnTo>
                  <a:lnTo>
                    <a:pt x="0" y="199"/>
                  </a:lnTo>
                  <a:lnTo>
                    <a:pt x="0" y="179"/>
                  </a:lnTo>
                  <a:lnTo>
                    <a:pt x="9" y="140"/>
                  </a:lnTo>
                  <a:lnTo>
                    <a:pt x="23" y="104"/>
                  </a:lnTo>
                  <a:lnTo>
                    <a:pt x="45" y="72"/>
                  </a:lnTo>
                  <a:lnTo>
                    <a:pt x="72" y="46"/>
                  </a:lnTo>
                  <a:lnTo>
                    <a:pt x="104" y="25"/>
                  </a:lnTo>
                  <a:lnTo>
                    <a:pt x="139" y="9"/>
                  </a:lnTo>
                  <a:lnTo>
                    <a:pt x="178" y="2"/>
                  </a:lnTo>
                  <a:lnTo>
                    <a:pt x="198" y="0"/>
                  </a:lnTo>
                  <a:lnTo>
                    <a:pt x="218" y="2"/>
                  </a:lnTo>
                  <a:lnTo>
                    <a:pt x="257" y="9"/>
                  </a:lnTo>
                  <a:lnTo>
                    <a:pt x="293" y="25"/>
                  </a:lnTo>
                  <a:lnTo>
                    <a:pt x="324" y="46"/>
                  </a:lnTo>
                  <a:lnTo>
                    <a:pt x="350" y="72"/>
                  </a:lnTo>
                  <a:lnTo>
                    <a:pt x="372" y="104"/>
                  </a:lnTo>
                  <a:lnTo>
                    <a:pt x="388" y="140"/>
                  </a:lnTo>
                  <a:lnTo>
                    <a:pt x="395" y="179"/>
                  </a:lnTo>
                  <a:lnTo>
                    <a:pt x="396" y="199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/>
            <p:cNvSpPr/>
            <p:nvPr/>
          </p:nvSpPr>
          <p:spPr>
            <a:xfrm>
              <a:off x="842090" y="2101633"/>
              <a:ext cx="302473" cy="305691"/>
            </a:xfrm>
            <a:custGeom>
              <a:avLst/>
              <a:gdLst>
                <a:gd name="T0" fmla="*/ 283 w 283"/>
                <a:gd name="T1" fmla="*/ 143 h 284"/>
                <a:gd name="T2" fmla="*/ 282 w 283"/>
                <a:gd name="T3" fmla="*/ 172 h 284"/>
                <a:gd name="T4" fmla="*/ 260 w 283"/>
                <a:gd name="T5" fmla="*/ 222 h 284"/>
                <a:gd name="T6" fmla="*/ 221 w 283"/>
                <a:gd name="T7" fmla="*/ 261 h 284"/>
                <a:gd name="T8" fmla="*/ 170 w 283"/>
                <a:gd name="T9" fmla="*/ 283 h 284"/>
                <a:gd name="T10" fmla="*/ 141 w 283"/>
                <a:gd name="T11" fmla="*/ 284 h 284"/>
                <a:gd name="T12" fmla="*/ 112 w 283"/>
                <a:gd name="T13" fmla="*/ 283 h 284"/>
                <a:gd name="T14" fmla="*/ 62 w 283"/>
                <a:gd name="T15" fmla="*/ 261 h 284"/>
                <a:gd name="T16" fmla="*/ 23 w 283"/>
                <a:gd name="T17" fmla="*/ 222 h 284"/>
                <a:gd name="T18" fmla="*/ 1 w 283"/>
                <a:gd name="T19" fmla="*/ 172 h 284"/>
                <a:gd name="T20" fmla="*/ 0 w 283"/>
                <a:gd name="T21" fmla="*/ 143 h 284"/>
                <a:gd name="T22" fmla="*/ 1 w 283"/>
                <a:gd name="T23" fmla="*/ 114 h 284"/>
                <a:gd name="T24" fmla="*/ 23 w 283"/>
                <a:gd name="T25" fmla="*/ 62 h 284"/>
                <a:gd name="T26" fmla="*/ 62 w 283"/>
                <a:gd name="T27" fmla="*/ 23 h 284"/>
                <a:gd name="T28" fmla="*/ 112 w 283"/>
                <a:gd name="T29" fmla="*/ 2 h 284"/>
                <a:gd name="T30" fmla="*/ 141 w 283"/>
                <a:gd name="T31" fmla="*/ 0 h 284"/>
                <a:gd name="T32" fmla="*/ 170 w 283"/>
                <a:gd name="T33" fmla="*/ 2 h 284"/>
                <a:gd name="T34" fmla="*/ 221 w 283"/>
                <a:gd name="T35" fmla="*/ 23 h 284"/>
                <a:gd name="T36" fmla="*/ 260 w 283"/>
                <a:gd name="T37" fmla="*/ 62 h 284"/>
                <a:gd name="T38" fmla="*/ 282 w 283"/>
                <a:gd name="T39" fmla="*/ 114 h 284"/>
                <a:gd name="T40" fmla="*/ 283 w 283"/>
                <a:gd name="T41" fmla="*/ 1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3" h="284">
                  <a:moveTo>
                    <a:pt x="283" y="143"/>
                  </a:moveTo>
                  <a:lnTo>
                    <a:pt x="282" y="172"/>
                  </a:lnTo>
                  <a:lnTo>
                    <a:pt x="260" y="222"/>
                  </a:lnTo>
                  <a:lnTo>
                    <a:pt x="221" y="261"/>
                  </a:lnTo>
                  <a:lnTo>
                    <a:pt x="170" y="283"/>
                  </a:lnTo>
                  <a:lnTo>
                    <a:pt x="141" y="284"/>
                  </a:lnTo>
                  <a:lnTo>
                    <a:pt x="112" y="283"/>
                  </a:lnTo>
                  <a:lnTo>
                    <a:pt x="62" y="261"/>
                  </a:lnTo>
                  <a:lnTo>
                    <a:pt x="23" y="222"/>
                  </a:lnTo>
                  <a:lnTo>
                    <a:pt x="1" y="172"/>
                  </a:lnTo>
                  <a:lnTo>
                    <a:pt x="0" y="143"/>
                  </a:lnTo>
                  <a:lnTo>
                    <a:pt x="1" y="114"/>
                  </a:lnTo>
                  <a:lnTo>
                    <a:pt x="23" y="62"/>
                  </a:lnTo>
                  <a:lnTo>
                    <a:pt x="62" y="23"/>
                  </a:lnTo>
                  <a:lnTo>
                    <a:pt x="112" y="2"/>
                  </a:lnTo>
                  <a:lnTo>
                    <a:pt x="141" y="0"/>
                  </a:lnTo>
                  <a:lnTo>
                    <a:pt x="170" y="2"/>
                  </a:lnTo>
                  <a:lnTo>
                    <a:pt x="221" y="23"/>
                  </a:lnTo>
                  <a:lnTo>
                    <a:pt x="260" y="62"/>
                  </a:lnTo>
                  <a:lnTo>
                    <a:pt x="282" y="114"/>
                  </a:lnTo>
                  <a:lnTo>
                    <a:pt x="283" y="143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/>
            <p:cNvSpPr/>
            <p:nvPr/>
          </p:nvSpPr>
          <p:spPr>
            <a:xfrm>
              <a:off x="4269041" y="1522431"/>
              <a:ext cx="698262" cy="1049001"/>
            </a:xfrm>
            <a:custGeom>
              <a:avLst/>
              <a:gdLst>
                <a:gd name="T0" fmla="*/ 628 w 651"/>
                <a:gd name="T1" fmla="*/ 978 h 979"/>
                <a:gd name="T2" fmla="*/ 538 w 651"/>
                <a:gd name="T3" fmla="*/ 978 h 979"/>
                <a:gd name="T4" fmla="*/ 390 w 651"/>
                <a:gd name="T5" fmla="*/ 960 h 979"/>
                <a:gd name="T6" fmla="*/ 289 w 651"/>
                <a:gd name="T7" fmla="*/ 932 h 979"/>
                <a:gd name="T8" fmla="*/ 242 w 651"/>
                <a:gd name="T9" fmla="*/ 909 h 979"/>
                <a:gd name="T10" fmla="*/ 211 w 651"/>
                <a:gd name="T11" fmla="*/ 891 h 979"/>
                <a:gd name="T12" fmla="*/ 160 w 651"/>
                <a:gd name="T13" fmla="*/ 852 h 979"/>
                <a:gd name="T14" fmla="*/ 114 w 651"/>
                <a:gd name="T15" fmla="*/ 805 h 979"/>
                <a:gd name="T16" fmla="*/ 76 w 651"/>
                <a:gd name="T17" fmla="*/ 750 h 979"/>
                <a:gd name="T18" fmla="*/ 46 w 651"/>
                <a:gd name="T19" fmla="*/ 688 h 979"/>
                <a:gd name="T20" fmla="*/ 23 w 651"/>
                <a:gd name="T21" fmla="*/ 619 h 979"/>
                <a:gd name="T22" fmla="*/ 7 w 651"/>
                <a:gd name="T23" fmla="*/ 543 h 979"/>
                <a:gd name="T24" fmla="*/ 0 w 651"/>
                <a:gd name="T25" fmla="*/ 459 h 979"/>
                <a:gd name="T26" fmla="*/ 0 w 651"/>
                <a:gd name="T27" fmla="*/ 415 h 979"/>
                <a:gd name="T28" fmla="*/ 0 w 651"/>
                <a:gd name="T29" fmla="*/ 0 h 979"/>
                <a:gd name="T30" fmla="*/ 76 w 651"/>
                <a:gd name="T31" fmla="*/ 0 h 979"/>
                <a:gd name="T32" fmla="*/ 76 w 651"/>
                <a:gd name="T33" fmla="*/ 415 h 979"/>
                <a:gd name="T34" fmla="*/ 78 w 651"/>
                <a:gd name="T35" fmla="*/ 492 h 979"/>
                <a:gd name="T36" fmla="*/ 95 w 651"/>
                <a:gd name="T37" fmla="*/ 595 h 979"/>
                <a:gd name="T38" fmla="*/ 114 w 651"/>
                <a:gd name="T39" fmla="*/ 655 h 979"/>
                <a:gd name="T40" fmla="*/ 138 w 651"/>
                <a:gd name="T41" fmla="*/ 708 h 979"/>
                <a:gd name="T42" fmla="*/ 170 w 651"/>
                <a:gd name="T43" fmla="*/ 755 h 979"/>
                <a:gd name="T44" fmla="*/ 207 w 651"/>
                <a:gd name="T45" fmla="*/ 793 h 979"/>
                <a:gd name="T46" fmla="*/ 252 w 651"/>
                <a:gd name="T47" fmla="*/ 827 h 979"/>
                <a:gd name="T48" fmla="*/ 276 w 651"/>
                <a:gd name="T49" fmla="*/ 841 h 979"/>
                <a:gd name="T50" fmla="*/ 319 w 651"/>
                <a:gd name="T51" fmla="*/ 863 h 979"/>
                <a:gd name="T52" fmla="*/ 413 w 651"/>
                <a:gd name="T53" fmla="*/ 888 h 979"/>
                <a:gd name="T54" fmla="*/ 556 w 651"/>
                <a:gd name="T55" fmla="*/ 903 h 979"/>
                <a:gd name="T56" fmla="*/ 639 w 651"/>
                <a:gd name="T57" fmla="*/ 903 h 979"/>
                <a:gd name="T58" fmla="*/ 651 w 651"/>
                <a:gd name="T59" fmla="*/ 903 h 979"/>
                <a:gd name="T60" fmla="*/ 651 w 651"/>
                <a:gd name="T61" fmla="*/ 979 h 979"/>
                <a:gd name="T62" fmla="*/ 639 w 651"/>
                <a:gd name="T63" fmla="*/ 979 h 979"/>
                <a:gd name="T64" fmla="*/ 633 w 651"/>
                <a:gd name="T65" fmla="*/ 978 h 979"/>
                <a:gd name="T66" fmla="*/ 628 w 651"/>
                <a:gd name="T67" fmla="*/ 97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51" h="979">
                  <a:moveTo>
                    <a:pt x="628" y="978"/>
                  </a:moveTo>
                  <a:lnTo>
                    <a:pt x="538" y="978"/>
                  </a:lnTo>
                  <a:lnTo>
                    <a:pt x="390" y="960"/>
                  </a:lnTo>
                  <a:lnTo>
                    <a:pt x="289" y="932"/>
                  </a:lnTo>
                  <a:lnTo>
                    <a:pt x="242" y="909"/>
                  </a:lnTo>
                  <a:lnTo>
                    <a:pt x="211" y="891"/>
                  </a:lnTo>
                  <a:lnTo>
                    <a:pt x="160" y="852"/>
                  </a:lnTo>
                  <a:lnTo>
                    <a:pt x="114" y="805"/>
                  </a:lnTo>
                  <a:lnTo>
                    <a:pt x="76" y="750"/>
                  </a:lnTo>
                  <a:lnTo>
                    <a:pt x="46" y="688"/>
                  </a:lnTo>
                  <a:lnTo>
                    <a:pt x="23" y="619"/>
                  </a:lnTo>
                  <a:lnTo>
                    <a:pt x="7" y="543"/>
                  </a:lnTo>
                  <a:lnTo>
                    <a:pt x="0" y="459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76" y="0"/>
                  </a:lnTo>
                  <a:lnTo>
                    <a:pt x="76" y="415"/>
                  </a:lnTo>
                  <a:lnTo>
                    <a:pt x="78" y="492"/>
                  </a:lnTo>
                  <a:lnTo>
                    <a:pt x="95" y="595"/>
                  </a:lnTo>
                  <a:lnTo>
                    <a:pt x="114" y="655"/>
                  </a:lnTo>
                  <a:lnTo>
                    <a:pt x="138" y="708"/>
                  </a:lnTo>
                  <a:lnTo>
                    <a:pt x="170" y="755"/>
                  </a:lnTo>
                  <a:lnTo>
                    <a:pt x="207" y="793"/>
                  </a:lnTo>
                  <a:lnTo>
                    <a:pt x="252" y="827"/>
                  </a:lnTo>
                  <a:lnTo>
                    <a:pt x="276" y="841"/>
                  </a:lnTo>
                  <a:lnTo>
                    <a:pt x="319" y="863"/>
                  </a:lnTo>
                  <a:lnTo>
                    <a:pt x="413" y="888"/>
                  </a:lnTo>
                  <a:lnTo>
                    <a:pt x="556" y="903"/>
                  </a:lnTo>
                  <a:lnTo>
                    <a:pt x="639" y="903"/>
                  </a:lnTo>
                  <a:lnTo>
                    <a:pt x="651" y="903"/>
                  </a:lnTo>
                  <a:lnTo>
                    <a:pt x="651" y="979"/>
                  </a:lnTo>
                  <a:lnTo>
                    <a:pt x="639" y="979"/>
                  </a:lnTo>
                  <a:lnTo>
                    <a:pt x="633" y="978"/>
                  </a:lnTo>
                  <a:lnTo>
                    <a:pt x="628" y="978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/>
            <p:cNvSpPr/>
            <p:nvPr/>
          </p:nvSpPr>
          <p:spPr>
            <a:xfrm>
              <a:off x="4883638" y="2442719"/>
              <a:ext cx="173761" cy="173761"/>
            </a:xfrm>
            <a:custGeom>
              <a:avLst/>
              <a:gdLst>
                <a:gd name="T0" fmla="*/ 162 w 162"/>
                <a:gd name="T1" fmla="*/ 81 h 162"/>
                <a:gd name="T2" fmla="*/ 160 w 162"/>
                <a:gd name="T3" fmla="*/ 97 h 162"/>
                <a:gd name="T4" fmla="*/ 149 w 162"/>
                <a:gd name="T5" fmla="*/ 126 h 162"/>
                <a:gd name="T6" fmla="*/ 126 w 162"/>
                <a:gd name="T7" fmla="*/ 149 h 162"/>
                <a:gd name="T8" fmla="*/ 97 w 162"/>
                <a:gd name="T9" fmla="*/ 160 h 162"/>
                <a:gd name="T10" fmla="*/ 81 w 162"/>
                <a:gd name="T11" fmla="*/ 162 h 162"/>
                <a:gd name="T12" fmla="*/ 65 w 162"/>
                <a:gd name="T13" fmla="*/ 160 h 162"/>
                <a:gd name="T14" fmla="*/ 36 w 162"/>
                <a:gd name="T15" fmla="*/ 149 h 162"/>
                <a:gd name="T16" fmla="*/ 13 w 162"/>
                <a:gd name="T17" fmla="*/ 126 h 162"/>
                <a:gd name="T18" fmla="*/ 2 w 162"/>
                <a:gd name="T19" fmla="*/ 97 h 162"/>
                <a:gd name="T20" fmla="*/ 0 w 162"/>
                <a:gd name="T21" fmla="*/ 81 h 162"/>
                <a:gd name="T22" fmla="*/ 2 w 162"/>
                <a:gd name="T23" fmla="*/ 65 h 162"/>
                <a:gd name="T24" fmla="*/ 13 w 162"/>
                <a:gd name="T25" fmla="*/ 36 h 162"/>
                <a:gd name="T26" fmla="*/ 36 w 162"/>
                <a:gd name="T27" fmla="*/ 13 h 162"/>
                <a:gd name="T28" fmla="*/ 65 w 162"/>
                <a:gd name="T29" fmla="*/ 2 h 162"/>
                <a:gd name="T30" fmla="*/ 81 w 162"/>
                <a:gd name="T31" fmla="*/ 0 h 162"/>
                <a:gd name="T32" fmla="*/ 97 w 162"/>
                <a:gd name="T33" fmla="*/ 0 h 162"/>
                <a:gd name="T34" fmla="*/ 126 w 162"/>
                <a:gd name="T35" fmla="*/ 12 h 162"/>
                <a:gd name="T36" fmla="*/ 147 w 162"/>
                <a:gd name="T37" fmla="*/ 35 h 162"/>
                <a:gd name="T38" fmla="*/ 160 w 162"/>
                <a:gd name="T39" fmla="*/ 64 h 162"/>
                <a:gd name="T40" fmla="*/ 162 w 162"/>
                <a:gd name="T41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2" h="162">
                  <a:moveTo>
                    <a:pt x="162" y="81"/>
                  </a:moveTo>
                  <a:lnTo>
                    <a:pt x="160" y="97"/>
                  </a:lnTo>
                  <a:lnTo>
                    <a:pt x="149" y="126"/>
                  </a:lnTo>
                  <a:lnTo>
                    <a:pt x="126" y="149"/>
                  </a:lnTo>
                  <a:lnTo>
                    <a:pt x="97" y="160"/>
                  </a:lnTo>
                  <a:lnTo>
                    <a:pt x="81" y="162"/>
                  </a:lnTo>
                  <a:lnTo>
                    <a:pt x="65" y="160"/>
                  </a:lnTo>
                  <a:lnTo>
                    <a:pt x="36" y="149"/>
                  </a:lnTo>
                  <a:lnTo>
                    <a:pt x="13" y="126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5"/>
                  </a:lnTo>
                  <a:lnTo>
                    <a:pt x="13" y="36"/>
                  </a:lnTo>
                  <a:lnTo>
                    <a:pt x="36" y="13"/>
                  </a:lnTo>
                  <a:lnTo>
                    <a:pt x="65" y="2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26" y="12"/>
                  </a:lnTo>
                  <a:lnTo>
                    <a:pt x="147" y="35"/>
                  </a:lnTo>
                  <a:lnTo>
                    <a:pt x="160" y="64"/>
                  </a:lnTo>
                  <a:lnTo>
                    <a:pt x="162" y="81"/>
                  </a:lnTo>
                  <a:close/>
                </a:path>
              </a:pathLst>
            </a:custGeom>
            <a:solidFill>
              <a:srgbClr val="69696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/>
            <p:nvPr/>
          </p:nvSpPr>
          <p:spPr>
            <a:xfrm>
              <a:off x="4474979" y="1515995"/>
              <a:ext cx="698262" cy="1052219"/>
            </a:xfrm>
            <a:custGeom>
              <a:avLst/>
              <a:gdLst>
                <a:gd name="T0" fmla="*/ 23 w 651"/>
                <a:gd name="T1" fmla="*/ 980 h 980"/>
                <a:gd name="T2" fmla="*/ 0 w 651"/>
                <a:gd name="T3" fmla="*/ 980 h 980"/>
                <a:gd name="T4" fmla="*/ 0 w 651"/>
                <a:gd name="T5" fmla="*/ 904 h 980"/>
                <a:gd name="T6" fmla="*/ 11 w 651"/>
                <a:gd name="T7" fmla="*/ 904 h 980"/>
                <a:gd name="T8" fmla="*/ 93 w 651"/>
                <a:gd name="T9" fmla="*/ 904 h 980"/>
                <a:gd name="T10" fmla="*/ 236 w 651"/>
                <a:gd name="T11" fmla="*/ 889 h 980"/>
                <a:gd name="T12" fmla="*/ 330 w 651"/>
                <a:gd name="T13" fmla="*/ 863 h 980"/>
                <a:gd name="T14" fmla="*/ 374 w 651"/>
                <a:gd name="T15" fmla="*/ 842 h 980"/>
                <a:gd name="T16" fmla="*/ 399 w 651"/>
                <a:gd name="T17" fmla="*/ 829 h 980"/>
                <a:gd name="T18" fmla="*/ 442 w 651"/>
                <a:gd name="T19" fmla="*/ 796 h 980"/>
                <a:gd name="T20" fmla="*/ 479 w 651"/>
                <a:gd name="T21" fmla="*/ 755 h 980"/>
                <a:gd name="T22" fmla="*/ 511 w 651"/>
                <a:gd name="T23" fmla="*/ 709 h 980"/>
                <a:gd name="T24" fmla="*/ 536 w 651"/>
                <a:gd name="T25" fmla="*/ 656 h 980"/>
                <a:gd name="T26" fmla="*/ 554 w 651"/>
                <a:gd name="T27" fmla="*/ 595 h 980"/>
                <a:gd name="T28" fmla="*/ 572 w 651"/>
                <a:gd name="T29" fmla="*/ 495 h 980"/>
                <a:gd name="T30" fmla="*/ 573 w 651"/>
                <a:gd name="T31" fmla="*/ 415 h 980"/>
                <a:gd name="T32" fmla="*/ 573 w 651"/>
                <a:gd name="T33" fmla="*/ 0 h 980"/>
                <a:gd name="T34" fmla="*/ 651 w 651"/>
                <a:gd name="T35" fmla="*/ 0 h 980"/>
                <a:gd name="T36" fmla="*/ 651 w 651"/>
                <a:gd name="T37" fmla="*/ 415 h 980"/>
                <a:gd name="T38" fmla="*/ 649 w 651"/>
                <a:gd name="T39" fmla="*/ 461 h 980"/>
                <a:gd name="T40" fmla="*/ 642 w 651"/>
                <a:gd name="T41" fmla="*/ 545 h 980"/>
                <a:gd name="T42" fmla="*/ 626 w 651"/>
                <a:gd name="T43" fmla="*/ 621 h 980"/>
                <a:gd name="T44" fmla="*/ 605 w 651"/>
                <a:gd name="T45" fmla="*/ 690 h 980"/>
                <a:gd name="T46" fmla="*/ 574 w 651"/>
                <a:gd name="T47" fmla="*/ 752 h 980"/>
                <a:gd name="T48" fmla="*/ 536 w 651"/>
                <a:gd name="T49" fmla="*/ 807 h 980"/>
                <a:gd name="T50" fmla="*/ 491 w 651"/>
                <a:gd name="T51" fmla="*/ 853 h 980"/>
                <a:gd name="T52" fmla="*/ 438 w 651"/>
                <a:gd name="T53" fmla="*/ 893 h 980"/>
                <a:gd name="T54" fmla="*/ 409 w 651"/>
                <a:gd name="T55" fmla="*/ 909 h 980"/>
                <a:gd name="T56" fmla="*/ 360 w 651"/>
                <a:gd name="T57" fmla="*/ 934 h 980"/>
                <a:gd name="T58" fmla="*/ 260 w 651"/>
                <a:gd name="T59" fmla="*/ 963 h 980"/>
                <a:gd name="T60" fmla="*/ 111 w 651"/>
                <a:gd name="T61" fmla="*/ 980 h 980"/>
                <a:gd name="T62" fmla="*/ 23 w 651"/>
                <a:gd name="T63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1" h="980">
                  <a:moveTo>
                    <a:pt x="23" y="980"/>
                  </a:moveTo>
                  <a:lnTo>
                    <a:pt x="0" y="980"/>
                  </a:lnTo>
                  <a:lnTo>
                    <a:pt x="0" y="904"/>
                  </a:lnTo>
                  <a:lnTo>
                    <a:pt x="11" y="904"/>
                  </a:lnTo>
                  <a:lnTo>
                    <a:pt x="93" y="904"/>
                  </a:lnTo>
                  <a:lnTo>
                    <a:pt x="236" y="889"/>
                  </a:lnTo>
                  <a:lnTo>
                    <a:pt x="330" y="863"/>
                  </a:lnTo>
                  <a:lnTo>
                    <a:pt x="374" y="842"/>
                  </a:lnTo>
                  <a:lnTo>
                    <a:pt x="399" y="829"/>
                  </a:lnTo>
                  <a:lnTo>
                    <a:pt x="442" y="796"/>
                  </a:lnTo>
                  <a:lnTo>
                    <a:pt x="479" y="755"/>
                  </a:lnTo>
                  <a:lnTo>
                    <a:pt x="511" y="709"/>
                  </a:lnTo>
                  <a:lnTo>
                    <a:pt x="536" y="656"/>
                  </a:lnTo>
                  <a:lnTo>
                    <a:pt x="554" y="595"/>
                  </a:lnTo>
                  <a:lnTo>
                    <a:pt x="572" y="495"/>
                  </a:lnTo>
                  <a:lnTo>
                    <a:pt x="573" y="415"/>
                  </a:lnTo>
                  <a:lnTo>
                    <a:pt x="573" y="0"/>
                  </a:lnTo>
                  <a:lnTo>
                    <a:pt x="651" y="0"/>
                  </a:lnTo>
                  <a:lnTo>
                    <a:pt x="651" y="415"/>
                  </a:lnTo>
                  <a:lnTo>
                    <a:pt x="649" y="461"/>
                  </a:lnTo>
                  <a:lnTo>
                    <a:pt x="642" y="545"/>
                  </a:lnTo>
                  <a:lnTo>
                    <a:pt x="626" y="621"/>
                  </a:lnTo>
                  <a:lnTo>
                    <a:pt x="605" y="690"/>
                  </a:lnTo>
                  <a:lnTo>
                    <a:pt x="574" y="752"/>
                  </a:lnTo>
                  <a:lnTo>
                    <a:pt x="536" y="807"/>
                  </a:lnTo>
                  <a:lnTo>
                    <a:pt x="491" y="853"/>
                  </a:lnTo>
                  <a:lnTo>
                    <a:pt x="438" y="893"/>
                  </a:lnTo>
                  <a:lnTo>
                    <a:pt x="409" y="909"/>
                  </a:lnTo>
                  <a:lnTo>
                    <a:pt x="360" y="934"/>
                  </a:lnTo>
                  <a:lnTo>
                    <a:pt x="260" y="963"/>
                  </a:lnTo>
                  <a:lnTo>
                    <a:pt x="111" y="980"/>
                  </a:lnTo>
                  <a:lnTo>
                    <a:pt x="23" y="9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/>
            <p:cNvSpPr/>
            <p:nvPr/>
          </p:nvSpPr>
          <p:spPr>
            <a:xfrm>
              <a:off x="4388098" y="2439501"/>
              <a:ext cx="170544" cy="173761"/>
            </a:xfrm>
            <a:custGeom>
              <a:avLst/>
              <a:gdLst>
                <a:gd name="T0" fmla="*/ 0 w 161"/>
                <a:gd name="T1" fmla="*/ 80 h 161"/>
                <a:gd name="T2" fmla="*/ 0 w 161"/>
                <a:gd name="T3" fmla="*/ 96 h 161"/>
                <a:gd name="T4" fmla="*/ 13 w 161"/>
                <a:gd name="T5" fmla="*/ 125 h 161"/>
                <a:gd name="T6" fmla="*/ 35 w 161"/>
                <a:gd name="T7" fmla="*/ 147 h 161"/>
                <a:gd name="T8" fmla="*/ 64 w 161"/>
                <a:gd name="T9" fmla="*/ 160 h 161"/>
                <a:gd name="T10" fmla="*/ 81 w 161"/>
                <a:gd name="T11" fmla="*/ 161 h 161"/>
                <a:gd name="T12" fmla="*/ 97 w 161"/>
                <a:gd name="T13" fmla="*/ 160 h 161"/>
                <a:gd name="T14" fmla="*/ 125 w 161"/>
                <a:gd name="T15" fmla="*/ 147 h 161"/>
                <a:gd name="T16" fmla="*/ 147 w 161"/>
                <a:gd name="T17" fmla="*/ 125 h 161"/>
                <a:gd name="T18" fmla="*/ 160 w 161"/>
                <a:gd name="T19" fmla="*/ 96 h 161"/>
                <a:gd name="T20" fmla="*/ 161 w 161"/>
                <a:gd name="T21" fmla="*/ 80 h 161"/>
                <a:gd name="T22" fmla="*/ 160 w 161"/>
                <a:gd name="T23" fmla="*/ 63 h 161"/>
                <a:gd name="T24" fmla="*/ 147 w 161"/>
                <a:gd name="T25" fmla="*/ 34 h 161"/>
                <a:gd name="T26" fmla="*/ 125 w 161"/>
                <a:gd name="T27" fmla="*/ 13 h 161"/>
                <a:gd name="T28" fmla="*/ 97 w 161"/>
                <a:gd name="T29" fmla="*/ 0 h 161"/>
                <a:gd name="T30" fmla="*/ 81 w 161"/>
                <a:gd name="T31" fmla="*/ 0 h 161"/>
                <a:gd name="T32" fmla="*/ 64 w 161"/>
                <a:gd name="T33" fmla="*/ 0 h 161"/>
                <a:gd name="T34" fmla="*/ 35 w 161"/>
                <a:gd name="T35" fmla="*/ 11 h 161"/>
                <a:gd name="T36" fmla="*/ 13 w 161"/>
                <a:gd name="T37" fmla="*/ 33 h 161"/>
                <a:gd name="T38" fmla="*/ 0 w 161"/>
                <a:gd name="T39" fmla="*/ 63 h 161"/>
                <a:gd name="T40" fmla="*/ 0 w 161"/>
                <a:gd name="T41" fmla="*/ 8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1" h="161">
                  <a:moveTo>
                    <a:pt x="0" y="80"/>
                  </a:moveTo>
                  <a:lnTo>
                    <a:pt x="0" y="96"/>
                  </a:lnTo>
                  <a:lnTo>
                    <a:pt x="13" y="125"/>
                  </a:lnTo>
                  <a:lnTo>
                    <a:pt x="35" y="147"/>
                  </a:lnTo>
                  <a:lnTo>
                    <a:pt x="64" y="160"/>
                  </a:lnTo>
                  <a:lnTo>
                    <a:pt x="81" y="161"/>
                  </a:lnTo>
                  <a:lnTo>
                    <a:pt x="97" y="160"/>
                  </a:lnTo>
                  <a:lnTo>
                    <a:pt x="125" y="147"/>
                  </a:lnTo>
                  <a:lnTo>
                    <a:pt x="147" y="125"/>
                  </a:lnTo>
                  <a:lnTo>
                    <a:pt x="160" y="96"/>
                  </a:lnTo>
                  <a:lnTo>
                    <a:pt x="161" y="80"/>
                  </a:lnTo>
                  <a:lnTo>
                    <a:pt x="160" y="63"/>
                  </a:lnTo>
                  <a:lnTo>
                    <a:pt x="147" y="34"/>
                  </a:lnTo>
                  <a:lnTo>
                    <a:pt x="125" y="13"/>
                  </a:lnTo>
                  <a:lnTo>
                    <a:pt x="97" y="0"/>
                  </a:lnTo>
                  <a:lnTo>
                    <a:pt x="81" y="0"/>
                  </a:lnTo>
                  <a:lnTo>
                    <a:pt x="64" y="0"/>
                  </a:lnTo>
                  <a:lnTo>
                    <a:pt x="35" y="11"/>
                  </a:lnTo>
                  <a:lnTo>
                    <a:pt x="13" y="33"/>
                  </a:lnTo>
                  <a:lnTo>
                    <a:pt x="0" y="63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D8D8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/>
            <p:cNvSpPr/>
            <p:nvPr/>
          </p:nvSpPr>
          <p:spPr>
            <a:xfrm>
              <a:off x="4259386" y="920702"/>
              <a:ext cx="920289" cy="649994"/>
            </a:xfrm>
            <a:custGeom>
              <a:avLst/>
              <a:gdLst>
                <a:gd name="T0" fmla="*/ 812 w 859"/>
                <a:gd name="T1" fmla="*/ 605 h 605"/>
                <a:gd name="T2" fmla="*/ 802 w 859"/>
                <a:gd name="T3" fmla="*/ 605 h 605"/>
                <a:gd name="T4" fmla="*/ 785 w 859"/>
                <a:gd name="T5" fmla="*/ 598 h 605"/>
                <a:gd name="T6" fmla="*/ 772 w 859"/>
                <a:gd name="T7" fmla="*/ 585 h 605"/>
                <a:gd name="T8" fmla="*/ 764 w 859"/>
                <a:gd name="T9" fmla="*/ 567 h 605"/>
                <a:gd name="T10" fmla="*/ 764 w 859"/>
                <a:gd name="T11" fmla="*/ 557 h 605"/>
                <a:gd name="T12" fmla="*/ 764 w 859"/>
                <a:gd name="T13" fmla="*/ 431 h 605"/>
                <a:gd name="T14" fmla="*/ 763 w 859"/>
                <a:gd name="T15" fmla="*/ 396 h 605"/>
                <a:gd name="T16" fmla="*/ 750 w 859"/>
                <a:gd name="T17" fmla="*/ 331 h 605"/>
                <a:gd name="T18" fmla="*/ 724 w 859"/>
                <a:gd name="T19" fmla="*/ 271 h 605"/>
                <a:gd name="T20" fmla="*/ 688 w 859"/>
                <a:gd name="T21" fmla="*/ 217 h 605"/>
                <a:gd name="T22" fmla="*/ 642 w 859"/>
                <a:gd name="T23" fmla="*/ 171 h 605"/>
                <a:gd name="T24" fmla="*/ 589 w 859"/>
                <a:gd name="T25" fmla="*/ 135 h 605"/>
                <a:gd name="T26" fmla="*/ 530 w 859"/>
                <a:gd name="T27" fmla="*/ 111 h 605"/>
                <a:gd name="T28" fmla="*/ 463 w 859"/>
                <a:gd name="T29" fmla="*/ 96 h 605"/>
                <a:gd name="T30" fmla="*/ 430 w 859"/>
                <a:gd name="T31" fmla="*/ 96 h 605"/>
                <a:gd name="T32" fmla="*/ 396 w 859"/>
                <a:gd name="T33" fmla="*/ 96 h 605"/>
                <a:gd name="T34" fmla="*/ 331 w 859"/>
                <a:gd name="T35" fmla="*/ 111 h 605"/>
                <a:gd name="T36" fmla="*/ 270 w 859"/>
                <a:gd name="T37" fmla="*/ 135 h 605"/>
                <a:gd name="T38" fmla="*/ 217 w 859"/>
                <a:gd name="T39" fmla="*/ 171 h 605"/>
                <a:gd name="T40" fmla="*/ 171 w 859"/>
                <a:gd name="T41" fmla="*/ 217 h 605"/>
                <a:gd name="T42" fmla="*/ 135 w 859"/>
                <a:gd name="T43" fmla="*/ 271 h 605"/>
                <a:gd name="T44" fmla="*/ 111 w 859"/>
                <a:gd name="T45" fmla="*/ 331 h 605"/>
                <a:gd name="T46" fmla="*/ 96 w 859"/>
                <a:gd name="T47" fmla="*/ 396 h 605"/>
                <a:gd name="T48" fmla="*/ 96 w 859"/>
                <a:gd name="T49" fmla="*/ 431 h 605"/>
                <a:gd name="T50" fmla="*/ 96 w 859"/>
                <a:gd name="T51" fmla="*/ 557 h 605"/>
                <a:gd name="T52" fmla="*/ 95 w 859"/>
                <a:gd name="T53" fmla="*/ 567 h 605"/>
                <a:gd name="T54" fmla="*/ 88 w 859"/>
                <a:gd name="T55" fmla="*/ 585 h 605"/>
                <a:gd name="T56" fmla="*/ 75 w 859"/>
                <a:gd name="T57" fmla="*/ 598 h 605"/>
                <a:gd name="T58" fmla="*/ 57 w 859"/>
                <a:gd name="T59" fmla="*/ 605 h 605"/>
                <a:gd name="T60" fmla="*/ 47 w 859"/>
                <a:gd name="T61" fmla="*/ 605 h 605"/>
                <a:gd name="T62" fmla="*/ 37 w 859"/>
                <a:gd name="T63" fmla="*/ 605 h 605"/>
                <a:gd name="T64" fmla="*/ 20 w 859"/>
                <a:gd name="T65" fmla="*/ 598 h 605"/>
                <a:gd name="T66" fmla="*/ 7 w 859"/>
                <a:gd name="T67" fmla="*/ 585 h 605"/>
                <a:gd name="T68" fmla="*/ 0 w 859"/>
                <a:gd name="T69" fmla="*/ 567 h 605"/>
                <a:gd name="T70" fmla="*/ 0 w 859"/>
                <a:gd name="T71" fmla="*/ 557 h 605"/>
                <a:gd name="T72" fmla="*/ 0 w 859"/>
                <a:gd name="T73" fmla="*/ 431 h 605"/>
                <a:gd name="T74" fmla="*/ 1 w 859"/>
                <a:gd name="T75" fmla="*/ 386 h 605"/>
                <a:gd name="T76" fmla="*/ 18 w 859"/>
                <a:gd name="T77" fmla="*/ 302 h 605"/>
                <a:gd name="T78" fmla="*/ 51 w 859"/>
                <a:gd name="T79" fmla="*/ 225 h 605"/>
                <a:gd name="T80" fmla="*/ 98 w 859"/>
                <a:gd name="T81" fmla="*/ 157 h 605"/>
                <a:gd name="T82" fmla="*/ 155 w 859"/>
                <a:gd name="T83" fmla="*/ 98 h 605"/>
                <a:gd name="T84" fmla="*/ 224 w 859"/>
                <a:gd name="T85" fmla="*/ 52 h 605"/>
                <a:gd name="T86" fmla="*/ 302 w 859"/>
                <a:gd name="T87" fmla="*/ 19 h 605"/>
                <a:gd name="T88" fmla="*/ 386 w 859"/>
                <a:gd name="T89" fmla="*/ 1 h 605"/>
                <a:gd name="T90" fmla="*/ 430 w 859"/>
                <a:gd name="T91" fmla="*/ 0 h 605"/>
                <a:gd name="T92" fmla="*/ 473 w 859"/>
                <a:gd name="T93" fmla="*/ 1 h 605"/>
                <a:gd name="T94" fmla="*/ 558 w 859"/>
                <a:gd name="T95" fmla="*/ 19 h 605"/>
                <a:gd name="T96" fmla="*/ 635 w 859"/>
                <a:gd name="T97" fmla="*/ 52 h 605"/>
                <a:gd name="T98" fmla="*/ 704 w 859"/>
                <a:gd name="T99" fmla="*/ 98 h 605"/>
                <a:gd name="T100" fmla="*/ 763 w 859"/>
                <a:gd name="T101" fmla="*/ 156 h 605"/>
                <a:gd name="T102" fmla="*/ 809 w 859"/>
                <a:gd name="T103" fmla="*/ 225 h 605"/>
                <a:gd name="T104" fmla="*/ 841 w 859"/>
                <a:gd name="T105" fmla="*/ 302 h 605"/>
                <a:gd name="T106" fmla="*/ 858 w 859"/>
                <a:gd name="T107" fmla="*/ 386 h 605"/>
                <a:gd name="T108" fmla="*/ 859 w 859"/>
                <a:gd name="T109" fmla="*/ 431 h 605"/>
                <a:gd name="T110" fmla="*/ 859 w 859"/>
                <a:gd name="T111" fmla="*/ 557 h 605"/>
                <a:gd name="T112" fmla="*/ 859 w 859"/>
                <a:gd name="T113" fmla="*/ 566 h 605"/>
                <a:gd name="T114" fmla="*/ 852 w 859"/>
                <a:gd name="T115" fmla="*/ 583 h 605"/>
                <a:gd name="T116" fmla="*/ 839 w 859"/>
                <a:gd name="T117" fmla="*/ 596 h 605"/>
                <a:gd name="T118" fmla="*/ 822 w 859"/>
                <a:gd name="T119" fmla="*/ 605 h 605"/>
                <a:gd name="T120" fmla="*/ 812 w 859"/>
                <a:gd name="T12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59" h="605">
                  <a:moveTo>
                    <a:pt x="812" y="605"/>
                  </a:moveTo>
                  <a:lnTo>
                    <a:pt x="802" y="605"/>
                  </a:lnTo>
                  <a:lnTo>
                    <a:pt x="785" y="598"/>
                  </a:lnTo>
                  <a:lnTo>
                    <a:pt x="772" y="585"/>
                  </a:lnTo>
                  <a:lnTo>
                    <a:pt x="764" y="567"/>
                  </a:lnTo>
                  <a:lnTo>
                    <a:pt x="764" y="557"/>
                  </a:lnTo>
                  <a:lnTo>
                    <a:pt x="764" y="431"/>
                  </a:lnTo>
                  <a:lnTo>
                    <a:pt x="763" y="396"/>
                  </a:lnTo>
                  <a:lnTo>
                    <a:pt x="750" y="331"/>
                  </a:lnTo>
                  <a:lnTo>
                    <a:pt x="724" y="271"/>
                  </a:lnTo>
                  <a:lnTo>
                    <a:pt x="688" y="217"/>
                  </a:lnTo>
                  <a:lnTo>
                    <a:pt x="642" y="171"/>
                  </a:lnTo>
                  <a:lnTo>
                    <a:pt x="589" y="135"/>
                  </a:lnTo>
                  <a:lnTo>
                    <a:pt x="530" y="111"/>
                  </a:lnTo>
                  <a:lnTo>
                    <a:pt x="463" y="96"/>
                  </a:lnTo>
                  <a:lnTo>
                    <a:pt x="430" y="96"/>
                  </a:lnTo>
                  <a:lnTo>
                    <a:pt x="396" y="96"/>
                  </a:lnTo>
                  <a:lnTo>
                    <a:pt x="331" y="111"/>
                  </a:lnTo>
                  <a:lnTo>
                    <a:pt x="270" y="135"/>
                  </a:lnTo>
                  <a:lnTo>
                    <a:pt x="217" y="171"/>
                  </a:lnTo>
                  <a:lnTo>
                    <a:pt x="171" y="217"/>
                  </a:lnTo>
                  <a:lnTo>
                    <a:pt x="135" y="271"/>
                  </a:lnTo>
                  <a:lnTo>
                    <a:pt x="111" y="331"/>
                  </a:lnTo>
                  <a:lnTo>
                    <a:pt x="96" y="396"/>
                  </a:lnTo>
                  <a:lnTo>
                    <a:pt x="96" y="431"/>
                  </a:lnTo>
                  <a:lnTo>
                    <a:pt x="96" y="557"/>
                  </a:lnTo>
                  <a:lnTo>
                    <a:pt x="95" y="567"/>
                  </a:lnTo>
                  <a:lnTo>
                    <a:pt x="88" y="585"/>
                  </a:lnTo>
                  <a:lnTo>
                    <a:pt x="75" y="598"/>
                  </a:lnTo>
                  <a:lnTo>
                    <a:pt x="57" y="605"/>
                  </a:lnTo>
                  <a:lnTo>
                    <a:pt x="47" y="605"/>
                  </a:lnTo>
                  <a:lnTo>
                    <a:pt x="37" y="605"/>
                  </a:lnTo>
                  <a:lnTo>
                    <a:pt x="20" y="598"/>
                  </a:lnTo>
                  <a:lnTo>
                    <a:pt x="7" y="585"/>
                  </a:lnTo>
                  <a:lnTo>
                    <a:pt x="0" y="567"/>
                  </a:lnTo>
                  <a:lnTo>
                    <a:pt x="0" y="557"/>
                  </a:lnTo>
                  <a:lnTo>
                    <a:pt x="0" y="431"/>
                  </a:lnTo>
                  <a:lnTo>
                    <a:pt x="1" y="386"/>
                  </a:lnTo>
                  <a:lnTo>
                    <a:pt x="18" y="302"/>
                  </a:lnTo>
                  <a:lnTo>
                    <a:pt x="51" y="225"/>
                  </a:lnTo>
                  <a:lnTo>
                    <a:pt x="98" y="157"/>
                  </a:lnTo>
                  <a:lnTo>
                    <a:pt x="155" y="98"/>
                  </a:lnTo>
                  <a:lnTo>
                    <a:pt x="224" y="52"/>
                  </a:lnTo>
                  <a:lnTo>
                    <a:pt x="302" y="19"/>
                  </a:lnTo>
                  <a:lnTo>
                    <a:pt x="386" y="1"/>
                  </a:lnTo>
                  <a:lnTo>
                    <a:pt x="430" y="0"/>
                  </a:lnTo>
                  <a:lnTo>
                    <a:pt x="473" y="1"/>
                  </a:lnTo>
                  <a:lnTo>
                    <a:pt x="558" y="19"/>
                  </a:lnTo>
                  <a:lnTo>
                    <a:pt x="635" y="52"/>
                  </a:lnTo>
                  <a:lnTo>
                    <a:pt x="704" y="98"/>
                  </a:lnTo>
                  <a:lnTo>
                    <a:pt x="763" y="156"/>
                  </a:lnTo>
                  <a:lnTo>
                    <a:pt x="809" y="225"/>
                  </a:lnTo>
                  <a:lnTo>
                    <a:pt x="841" y="302"/>
                  </a:lnTo>
                  <a:lnTo>
                    <a:pt x="858" y="386"/>
                  </a:lnTo>
                  <a:lnTo>
                    <a:pt x="859" y="431"/>
                  </a:lnTo>
                  <a:lnTo>
                    <a:pt x="859" y="557"/>
                  </a:lnTo>
                  <a:lnTo>
                    <a:pt x="859" y="566"/>
                  </a:lnTo>
                  <a:lnTo>
                    <a:pt x="852" y="583"/>
                  </a:lnTo>
                  <a:lnTo>
                    <a:pt x="839" y="596"/>
                  </a:lnTo>
                  <a:lnTo>
                    <a:pt x="822" y="605"/>
                  </a:lnTo>
                  <a:lnTo>
                    <a:pt x="812" y="60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6"/>
            <p:cNvSpPr/>
            <p:nvPr/>
          </p:nvSpPr>
          <p:spPr>
            <a:xfrm flipH="1" flipV="1">
              <a:off x="2807947" y="-26752"/>
              <a:ext cx="1248504" cy="632108"/>
            </a:xfrm>
            <a:prstGeom prst="triangle">
              <a:avLst>
                <a:gd name="adj" fmla="val 7226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이등변 삼각형 53"/>
            <p:cNvSpPr/>
            <p:nvPr/>
          </p:nvSpPr>
          <p:spPr>
            <a:xfrm flipV="1">
              <a:off x="2546673" y="2106460"/>
              <a:ext cx="531934" cy="585940"/>
            </a:xfrm>
            <a:prstGeom prst="triangle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자유형 54"/>
            <p:cNvSpPr/>
            <p:nvPr/>
          </p:nvSpPr>
          <p:spPr>
            <a:xfrm>
              <a:off x="1220395" y="179391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 flipH="1">
              <a:off x="2812774" y="151598"/>
              <a:ext cx="1583154" cy="2509879"/>
            </a:xfrm>
            <a:custGeom>
              <a:avLst/>
              <a:gdLst>
                <a:gd name="connsiteX0" fmla="*/ 0 w 781050"/>
                <a:gd name="connsiteY0" fmla="*/ 0 h 1238250"/>
                <a:gd name="connsiteX1" fmla="*/ 133350 w 781050"/>
                <a:gd name="connsiteY1" fmla="*/ 584200 h 1238250"/>
                <a:gd name="connsiteX2" fmla="*/ 298450 w 781050"/>
                <a:gd name="connsiteY2" fmla="*/ 558800 h 1238250"/>
                <a:gd name="connsiteX3" fmla="*/ 177800 w 781050"/>
                <a:gd name="connsiteY3" fmla="*/ 628650 h 1238250"/>
                <a:gd name="connsiteX4" fmla="*/ 781050 w 781050"/>
                <a:gd name="connsiteY4" fmla="*/ 1238250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0" h="1238250">
                  <a:moveTo>
                    <a:pt x="0" y="0"/>
                  </a:moveTo>
                  <a:lnTo>
                    <a:pt x="133350" y="584200"/>
                  </a:lnTo>
                  <a:lnTo>
                    <a:pt x="298450" y="558800"/>
                  </a:lnTo>
                  <a:lnTo>
                    <a:pt x="177800" y="628650"/>
                  </a:lnTo>
                  <a:lnTo>
                    <a:pt x="781050" y="123825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2554830" y="299889"/>
            <a:ext cx="6123667" cy="1100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4-2)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기대방안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en-US" altLang="ko-KR" sz="1600" b="1" dirty="0"/>
              <a:t>xpected measure</a:t>
            </a:r>
            <a:endParaRPr lang="ko-KR" altLang="en-US" sz="1500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-1845128" y="-1429314"/>
            <a:ext cx="1448053" cy="883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50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CONTENTS A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209307" y="1989006"/>
            <a:ext cx="9721857" cy="3496642"/>
          </a:xfrm>
          <a:prstGeom prst="roundRect">
            <a:avLst/>
          </a:prstGeom>
          <a:noFill/>
          <a:ln w="381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286000" y="2542114"/>
            <a:ext cx="7620000" cy="2015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ko-KR" altLang="en-US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각 지역별로 지금 자신이 천식에 걸렸거나 아이들이 </a:t>
            </a:r>
            <a:endParaRPr lang="en-US" altLang="ko-KR" sz="22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 fontAlgn="base">
              <a:lnSpc>
                <a:spcPct val="200000"/>
              </a:lnSpc>
            </a:pPr>
            <a:r>
              <a:rPr lang="ko-KR" altLang="en-US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천식에 걸리기 쉬운 환경인지 확인하고</a:t>
            </a:r>
            <a:endParaRPr lang="en-US" altLang="ko-KR" sz="22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algn="ctr" fontAlgn="base">
              <a:lnSpc>
                <a:spcPct val="200000"/>
              </a:lnSpc>
            </a:pPr>
            <a:r>
              <a:rPr lang="ko-KR" altLang="en-US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대처하게 하여 발병률과 재발률을 낮춥니다</a:t>
            </a:r>
            <a:r>
              <a:rPr lang="en-US" altLang="ko-KR" sz="2200" b="1" dirty="0">
                <a:solidFill>
                  <a:srgbClr val="333F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  <a:endParaRPr lang="ko-KR" altLang="en-US" sz="2200" b="1" dirty="0">
              <a:solidFill>
                <a:srgbClr val="333F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FBB404-7A53-4226-B9C0-AB9832D07DDC}"/>
              </a:ext>
            </a:extLst>
          </p:cNvPr>
          <p:cNvSpPr/>
          <p:nvPr/>
        </p:nvSpPr>
        <p:spPr>
          <a:xfrm>
            <a:off x="236641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082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93442" y="565809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75886" y="254273"/>
            <a:ext cx="6123667" cy="11797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5.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개발 환경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Execution environment</a:t>
            </a:r>
            <a:endParaRPr lang="ko-KR" altLang="en-US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44" y="409056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/>
          <p:cNvSpPr/>
          <p:nvPr/>
        </p:nvSpPr>
        <p:spPr>
          <a:xfrm>
            <a:off x="5063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754" y="147162"/>
            <a:ext cx="328921" cy="328921"/>
          </a:xfrm>
          <a:prstGeom prst="rect">
            <a:avLst/>
          </a:prstGeom>
        </p:spPr>
      </p:pic>
      <p:sp>
        <p:nvSpPr>
          <p:cNvPr id="46" name="타원 45"/>
          <p:cNvSpPr/>
          <p:nvPr/>
        </p:nvSpPr>
        <p:spPr>
          <a:xfrm>
            <a:off x="1032359" y="1866464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98293" y="3346190"/>
            <a:ext cx="157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윈도우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842287" y="1866463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4208220" y="3317614"/>
            <a:ext cx="1571414" cy="363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파이썬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3.7.3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 flipH="1">
            <a:off x="2945314" y="411135"/>
            <a:ext cx="452726" cy="324922"/>
            <a:chOff x="5980713" y="2489830"/>
            <a:chExt cx="217401" cy="156029"/>
          </a:xfrm>
        </p:grpSpPr>
        <p:sp>
          <p:nvSpPr>
            <p:cNvPr id="56" name="Freeform 15"/>
            <p:cNvSpPr/>
            <p:nvPr/>
          </p:nvSpPr>
          <p:spPr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8"/>
            <p:cNvSpPr/>
            <p:nvPr/>
          </p:nvSpPr>
          <p:spPr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6532398" y="1866463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6973939" y="3336578"/>
            <a:ext cx="157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아나콘다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3.7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61" name="Picture 2" descr="C:\Users\Administrator\Desktop\R1280x0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26830" y="2273387"/>
            <a:ext cx="1605664" cy="93544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12977" y="2518260"/>
            <a:ext cx="1696798" cy="680116"/>
          </a:xfrm>
          <a:prstGeom prst="rect">
            <a:avLst/>
          </a:prstGeom>
        </p:spPr>
      </p:pic>
      <p:pic>
        <p:nvPicPr>
          <p:cNvPr id="13" name="Picture 2" descr="ìëì°10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501292" y="2264728"/>
            <a:ext cx="1333942" cy="999169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C6D4070-3801-4B4B-B2FD-051FCB2772C2}"/>
              </a:ext>
            </a:extLst>
          </p:cNvPr>
          <p:cNvGrpSpPr/>
          <p:nvPr/>
        </p:nvGrpSpPr>
        <p:grpSpPr>
          <a:xfrm>
            <a:off x="9376159" y="1857461"/>
            <a:ext cx="2253712" cy="2253713"/>
            <a:chOff x="9201266" y="1869905"/>
            <a:chExt cx="2253712" cy="2253713"/>
          </a:xfrm>
        </p:grpSpPr>
        <p:grpSp>
          <p:nvGrpSpPr>
            <p:cNvPr id="43" name="그룹 42"/>
            <p:cNvGrpSpPr/>
            <p:nvPr/>
          </p:nvGrpSpPr>
          <p:grpSpPr>
            <a:xfrm flipH="1">
              <a:off x="9284472" y="3361675"/>
              <a:ext cx="436031" cy="312940"/>
              <a:chOff x="5980713" y="2489830"/>
              <a:chExt cx="217401" cy="156029"/>
            </a:xfrm>
          </p:grpSpPr>
          <p:sp>
            <p:nvSpPr>
              <p:cNvPr id="44" name="Freeform 15"/>
              <p:cNvSpPr/>
              <p:nvPr/>
            </p:nvSpPr>
            <p:spPr>
              <a:xfrm>
                <a:off x="5980713" y="2489830"/>
                <a:ext cx="217401" cy="156029"/>
              </a:xfrm>
              <a:custGeom>
                <a:avLst/>
                <a:gdLst>
                  <a:gd name="T0" fmla="*/ 627 w 627"/>
                  <a:gd name="T1" fmla="*/ 111 h 449"/>
                  <a:gd name="T2" fmla="*/ 418 w 627"/>
                  <a:gd name="T3" fmla="*/ 111 h 449"/>
                  <a:gd name="T4" fmla="*/ 402 w 627"/>
                  <a:gd name="T5" fmla="*/ 86 h 449"/>
                  <a:gd name="T6" fmla="*/ 362 w 627"/>
                  <a:gd name="T7" fmla="*/ 46 h 449"/>
                  <a:gd name="T8" fmla="*/ 313 w 627"/>
                  <a:gd name="T9" fmla="*/ 17 h 449"/>
                  <a:gd name="T10" fmla="*/ 255 w 627"/>
                  <a:gd name="T11" fmla="*/ 1 h 449"/>
                  <a:gd name="T12" fmla="*/ 225 w 627"/>
                  <a:gd name="T13" fmla="*/ 0 h 449"/>
                  <a:gd name="T14" fmla="*/ 202 w 627"/>
                  <a:gd name="T15" fmla="*/ 1 h 449"/>
                  <a:gd name="T16" fmla="*/ 157 w 627"/>
                  <a:gd name="T17" fmla="*/ 10 h 449"/>
                  <a:gd name="T18" fmla="*/ 117 w 627"/>
                  <a:gd name="T19" fmla="*/ 27 h 449"/>
                  <a:gd name="T20" fmla="*/ 82 w 627"/>
                  <a:gd name="T21" fmla="*/ 50 h 449"/>
                  <a:gd name="T22" fmla="*/ 51 w 627"/>
                  <a:gd name="T23" fmla="*/ 82 h 449"/>
                  <a:gd name="T24" fmla="*/ 28 w 627"/>
                  <a:gd name="T25" fmla="*/ 116 h 449"/>
                  <a:gd name="T26" fmla="*/ 10 w 627"/>
                  <a:gd name="T27" fmla="*/ 157 h 449"/>
                  <a:gd name="T28" fmla="*/ 2 w 627"/>
                  <a:gd name="T29" fmla="*/ 201 h 449"/>
                  <a:gd name="T30" fmla="*/ 0 w 627"/>
                  <a:gd name="T31" fmla="*/ 224 h 449"/>
                  <a:gd name="T32" fmla="*/ 2 w 627"/>
                  <a:gd name="T33" fmla="*/ 247 h 449"/>
                  <a:gd name="T34" fmla="*/ 10 w 627"/>
                  <a:gd name="T35" fmla="*/ 291 h 449"/>
                  <a:gd name="T36" fmla="*/ 28 w 627"/>
                  <a:gd name="T37" fmla="*/ 331 h 449"/>
                  <a:gd name="T38" fmla="*/ 51 w 627"/>
                  <a:gd name="T39" fmla="*/ 367 h 449"/>
                  <a:gd name="T40" fmla="*/ 82 w 627"/>
                  <a:gd name="T41" fmla="*/ 397 h 449"/>
                  <a:gd name="T42" fmla="*/ 117 w 627"/>
                  <a:gd name="T43" fmla="*/ 422 h 449"/>
                  <a:gd name="T44" fmla="*/ 157 w 627"/>
                  <a:gd name="T45" fmla="*/ 439 h 449"/>
                  <a:gd name="T46" fmla="*/ 202 w 627"/>
                  <a:gd name="T47" fmla="*/ 448 h 449"/>
                  <a:gd name="T48" fmla="*/ 225 w 627"/>
                  <a:gd name="T49" fmla="*/ 449 h 449"/>
                  <a:gd name="T50" fmla="*/ 255 w 627"/>
                  <a:gd name="T51" fmla="*/ 448 h 449"/>
                  <a:gd name="T52" fmla="*/ 313 w 627"/>
                  <a:gd name="T53" fmla="*/ 432 h 449"/>
                  <a:gd name="T54" fmla="*/ 362 w 627"/>
                  <a:gd name="T55" fmla="*/ 403 h 449"/>
                  <a:gd name="T56" fmla="*/ 402 w 627"/>
                  <a:gd name="T57" fmla="*/ 361 h 449"/>
                  <a:gd name="T58" fmla="*/ 418 w 627"/>
                  <a:gd name="T59" fmla="*/ 338 h 449"/>
                  <a:gd name="T60" fmla="*/ 627 w 627"/>
                  <a:gd name="T61" fmla="*/ 338 h 449"/>
                  <a:gd name="T62" fmla="*/ 627 w 627"/>
                  <a:gd name="T63" fmla="*/ 111 h 449"/>
                  <a:gd name="T64" fmla="*/ 627 w 627"/>
                  <a:gd name="T65" fmla="*/ 111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7" h="449">
                    <a:moveTo>
                      <a:pt x="627" y="111"/>
                    </a:moveTo>
                    <a:lnTo>
                      <a:pt x="418" y="111"/>
                    </a:lnTo>
                    <a:lnTo>
                      <a:pt x="402" y="86"/>
                    </a:lnTo>
                    <a:lnTo>
                      <a:pt x="362" y="46"/>
                    </a:lnTo>
                    <a:lnTo>
                      <a:pt x="313" y="17"/>
                    </a:lnTo>
                    <a:lnTo>
                      <a:pt x="255" y="1"/>
                    </a:lnTo>
                    <a:lnTo>
                      <a:pt x="225" y="0"/>
                    </a:lnTo>
                    <a:lnTo>
                      <a:pt x="202" y="1"/>
                    </a:lnTo>
                    <a:lnTo>
                      <a:pt x="157" y="10"/>
                    </a:lnTo>
                    <a:lnTo>
                      <a:pt x="117" y="27"/>
                    </a:lnTo>
                    <a:lnTo>
                      <a:pt x="82" y="50"/>
                    </a:lnTo>
                    <a:lnTo>
                      <a:pt x="51" y="82"/>
                    </a:lnTo>
                    <a:lnTo>
                      <a:pt x="28" y="116"/>
                    </a:lnTo>
                    <a:lnTo>
                      <a:pt x="10" y="157"/>
                    </a:lnTo>
                    <a:lnTo>
                      <a:pt x="2" y="201"/>
                    </a:lnTo>
                    <a:lnTo>
                      <a:pt x="0" y="224"/>
                    </a:lnTo>
                    <a:lnTo>
                      <a:pt x="2" y="247"/>
                    </a:lnTo>
                    <a:lnTo>
                      <a:pt x="10" y="291"/>
                    </a:lnTo>
                    <a:lnTo>
                      <a:pt x="28" y="331"/>
                    </a:lnTo>
                    <a:lnTo>
                      <a:pt x="51" y="367"/>
                    </a:lnTo>
                    <a:lnTo>
                      <a:pt x="82" y="397"/>
                    </a:lnTo>
                    <a:lnTo>
                      <a:pt x="117" y="422"/>
                    </a:lnTo>
                    <a:lnTo>
                      <a:pt x="157" y="439"/>
                    </a:lnTo>
                    <a:lnTo>
                      <a:pt x="202" y="448"/>
                    </a:lnTo>
                    <a:lnTo>
                      <a:pt x="225" y="449"/>
                    </a:lnTo>
                    <a:lnTo>
                      <a:pt x="255" y="448"/>
                    </a:lnTo>
                    <a:lnTo>
                      <a:pt x="313" y="432"/>
                    </a:lnTo>
                    <a:lnTo>
                      <a:pt x="362" y="403"/>
                    </a:lnTo>
                    <a:lnTo>
                      <a:pt x="402" y="361"/>
                    </a:lnTo>
                    <a:lnTo>
                      <a:pt x="418" y="338"/>
                    </a:lnTo>
                    <a:lnTo>
                      <a:pt x="627" y="338"/>
                    </a:lnTo>
                    <a:lnTo>
                      <a:pt x="627" y="111"/>
                    </a:lnTo>
                    <a:lnTo>
                      <a:pt x="627" y="111"/>
                    </a:lnTo>
                    <a:close/>
                  </a:path>
                </a:pathLst>
              </a:custGeom>
              <a:solidFill>
                <a:srgbClr val="59C7B6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8"/>
              <p:cNvSpPr/>
              <p:nvPr/>
            </p:nvSpPr>
            <p:spPr>
              <a:xfrm>
                <a:off x="6023361" y="2537491"/>
                <a:ext cx="46809" cy="46809"/>
              </a:xfrm>
              <a:custGeom>
                <a:avLst/>
                <a:gdLst>
                  <a:gd name="T0" fmla="*/ 67 w 136"/>
                  <a:gd name="T1" fmla="*/ 0 h 135"/>
                  <a:gd name="T2" fmla="*/ 82 w 136"/>
                  <a:gd name="T3" fmla="*/ 0 h 135"/>
                  <a:gd name="T4" fmla="*/ 106 w 136"/>
                  <a:gd name="T5" fmla="*/ 11 h 135"/>
                  <a:gd name="T6" fmla="*/ 125 w 136"/>
                  <a:gd name="T7" fmla="*/ 29 h 135"/>
                  <a:gd name="T8" fmla="*/ 135 w 136"/>
                  <a:gd name="T9" fmla="*/ 53 h 135"/>
                  <a:gd name="T10" fmla="*/ 136 w 136"/>
                  <a:gd name="T11" fmla="*/ 68 h 135"/>
                  <a:gd name="T12" fmla="*/ 135 w 136"/>
                  <a:gd name="T13" fmla="*/ 82 h 135"/>
                  <a:gd name="T14" fmla="*/ 125 w 136"/>
                  <a:gd name="T15" fmla="*/ 105 h 135"/>
                  <a:gd name="T16" fmla="*/ 106 w 136"/>
                  <a:gd name="T17" fmla="*/ 124 h 135"/>
                  <a:gd name="T18" fmla="*/ 82 w 136"/>
                  <a:gd name="T19" fmla="*/ 134 h 135"/>
                  <a:gd name="T20" fmla="*/ 67 w 136"/>
                  <a:gd name="T21" fmla="*/ 135 h 135"/>
                  <a:gd name="T22" fmla="*/ 54 w 136"/>
                  <a:gd name="T23" fmla="*/ 134 h 135"/>
                  <a:gd name="T24" fmla="*/ 30 w 136"/>
                  <a:gd name="T25" fmla="*/ 124 h 135"/>
                  <a:gd name="T26" fmla="*/ 11 w 136"/>
                  <a:gd name="T27" fmla="*/ 105 h 135"/>
                  <a:gd name="T28" fmla="*/ 1 w 136"/>
                  <a:gd name="T29" fmla="*/ 82 h 135"/>
                  <a:gd name="T30" fmla="*/ 0 w 136"/>
                  <a:gd name="T31" fmla="*/ 68 h 135"/>
                  <a:gd name="T32" fmla="*/ 1 w 136"/>
                  <a:gd name="T33" fmla="*/ 53 h 135"/>
                  <a:gd name="T34" fmla="*/ 11 w 136"/>
                  <a:gd name="T35" fmla="*/ 29 h 135"/>
                  <a:gd name="T36" fmla="*/ 30 w 136"/>
                  <a:gd name="T37" fmla="*/ 11 h 135"/>
                  <a:gd name="T38" fmla="*/ 54 w 136"/>
                  <a:gd name="T39" fmla="*/ 0 h 135"/>
                  <a:gd name="T40" fmla="*/ 67 w 136"/>
                  <a:gd name="T4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6" h="135">
                    <a:moveTo>
                      <a:pt x="67" y="0"/>
                    </a:moveTo>
                    <a:lnTo>
                      <a:pt x="82" y="0"/>
                    </a:lnTo>
                    <a:lnTo>
                      <a:pt x="106" y="11"/>
                    </a:lnTo>
                    <a:lnTo>
                      <a:pt x="125" y="29"/>
                    </a:lnTo>
                    <a:lnTo>
                      <a:pt x="135" y="53"/>
                    </a:lnTo>
                    <a:lnTo>
                      <a:pt x="136" y="68"/>
                    </a:lnTo>
                    <a:lnTo>
                      <a:pt x="135" y="82"/>
                    </a:lnTo>
                    <a:lnTo>
                      <a:pt x="125" y="105"/>
                    </a:lnTo>
                    <a:lnTo>
                      <a:pt x="106" y="124"/>
                    </a:lnTo>
                    <a:lnTo>
                      <a:pt x="82" y="134"/>
                    </a:lnTo>
                    <a:lnTo>
                      <a:pt x="67" y="135"/>
                    </a:lnTo>
                    <a:lnTo>
                      <a:pt x="54" y="134"/>
                    </a:lnTo>
                    <a:lnTo>
                      <a:pt x="30" y="124"/>
                    </a:lnTo>
                    <a:lnTo>
                      <a:pt x="11" y="105"/>
                    </a:lnTo>
                    <a:lnTo>
                      <a:pt x="1" y="82"/>
                    </a:lnTo>
                    <a:lnTo>
                      <a:pt x="0" y="68"/>
                    </a:lnTo>
                    <a:lnTo>
                      <a:pt x="1" y="53"/>
                    </a:lnTo>
                    <a:lnTo>
                      <a:pt x="11" y="29"/>
                    </a:lnTo>
                    <a:lnTo>
                      <a:pt x="30" y="11"/>
                    </a:lnTo>
                    <a:lnTo>
                      <a:pt x="54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39A999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타원 22"/>
            <p:cNvSpPr/>
            <p:nvPr/>
          </p:nvSpPr>
          <p:spPr>
            <a:xfrm>
              <a:off x="9201266" y="1869905"/>
              <a:ext cx="2253712" cy="2253713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31" name="TextBox 59"/>
            <p:cNvSpPr txBox="1"/>
            <p:nvPr/>
          </p:nvSpPr>
          <p:spPr>
            <a:xfrm>
              <a:off x="9595903" y="3349109"/>
              <a:ext cx="1571414" cy="363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플라스크</a:t>
              </a:r>
            </a:p>
          </p:txBody>
        </p:sp>
        <p:pic>
          <p:nvPicPr>
            <p:cNvPr id="1030" name="그림 102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578068" y="2319336"/>
              <a:ext cx="1543051" cy="1071563"/>
            </a:xfrm>
            <a:prstGeom prst="rect">
              <a:avLst/>
            </a:prstGeom>
          </p:spPr>
        </p:pic>
      </p:grpSp>
      <p:sp>
        <p:nvSpPr>
          <p:cNvPr id="64" name="타원 63">
            <a:extLst>
              <a:ext uri="{FF2B5EF4-FFF2-40B4-BE49-F238E27FC236}">
                <a16:creationId xmlns:a16="http://schemas.microsoft.com/office/drawing/2014/main" id="{CAAE3E90-02E3-40E6-BC83-4FE4CA9FCC7A}"/>
              </a:ext>
            </a:extLst>
          </p:cNvPr>
          <p:cNvSpPr/>
          <p:nvPr/>
        </p:nvSpPr>
        <p:spPr>
          <a:xfrm>
            <a:off x="2348217" y="4150174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D9746E7-1491-49E6-87B7-7614644CF5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95" y="4528223"/>
            <a:ext cx="1335555" cy="110276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92CBEE5-0F1E-4CD0-9E7C-907EAFFA8C13}"/>
              </a:ext>
            </a:extLst>
          </p:cNvPr>
          <p:cNvSpPr txBox="1"/>
          <p:nvPr/>
        </p:nvSpPr>
        <p:spPr>
          <a:xfrm>
            <a:off x="2705891" y="5726388"/>
            <a:ext cx="152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파이참</a:t>
            </a:r>
            <a:r>
              <a:rPr lang="ko-KR" altLang="en-US" b="1" dirty="0"/>
              <a:t> </a:t>
            </a:r>
            <a:r>
              <a:rPr lang="en-US" altLang="ko-KR" b="1" dirty="0"/>
              <a:t>64bit</a:t>
            </a:r>
            <a:endParaRPr lang="ko-KR" altLang="en-US" b="1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BAE9609-B655-4DE1-87A1-FB7279F0DA54}"/>
              </a:ext>
            </a:extLst>
          </p:cNvPr>
          <p:cNvSpPr/>
          <p:nvPr/>
        </p:nvSpPr>
        <p:spPr>
          <a:xfrm>
            <a:off x="7880445" y="4065314"/>
            <a:ext cx="2253713" cy="2253713"/>
          </a:xfrm>
          <a:prstGeom prst="ellipse">
            <a:avLst/>
          </a:prstGeom>
          <a:solidFill>
            <a:schemeClr val="bg1"/>
          </a:solidFill>
          <a:ln w="190500">
            <a:solidFill>
              <a:srgbClr val="E3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8" name="Picture 4" descr="C:\Users\Administrator\Desktop\지빠귀\이미지\개발환경 이미지\mysql.jpg">
            <a:extLst>
              <a:ext uri="{FF2B5EF4-FFF2-40B4-BE49-F238E27FC236}">
                <a16:creationId xmlns:a16="http://schemas.microsoft.com/office/drawing/2014/main" id="{892992EF-FD03-478A-A2CE-8BBDBE4FA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363528" y="4469652"/>
            <a:ext cx="1271026" cy="825935"/>
          </a:xfrm>
          <a:prstGeom prst="rect">
            <a:avLst/>
          </a:prstGeom>
          <a:noFill/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FCFCBF8-93DD-4B0D-B4D5-2904C6B334AC}"/>
              </a:ext>
            </a:extLst>
          </p:cNvPr>
          <p:cNvSpPr txBox="1"/>
          <p:nvPr/>
        </p:nvSpPr>
        <p:spPr>
          <a:xfrm>
            <a:off x="8221594" y="5567679"/>
            <a:ext cx="157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8.0.10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3FD24A7-1932-4CAC-94EB-ECAC3AAF034D}"/>
              </a:ext>
            </a:extLst>
          </p:cNvPr>
          <p:cNvSpPr/>
          <p:nvPr/>
        </p:nvSpPr>
        <p:spPr>
          <a:xfrm>
            <a:off x="3375543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93442" y="575334"/>
            <a:ext cx="11413581" cy="6045200"/>
          </a:xfrm>
          <a:prstGeom prst="roundRect">
            <a:avLst>
              <a:gd name="adj" fmla="val 9259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5400000" algn="t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986630" y="293498"/>
            <a:ext cx="6123667" cy="1146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3000" b="1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환경</a:t>
            </a:r>
            <a:endParaRPr lang="en-US" altLang="ko-KR" sz="3000" b="1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4546A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environment</a:t>
            </a:r>
            <a:endParaRPr lang="ko-KR" altLang="en-US" dirty="0">
              <a:solidFill>
                <a:srgbClr val="44546A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752617" y="420788"/>
            <a:ext cx="452726" cy="324922"/>
            <a:chOff x="5980713" y="2489830"/>
            <a:chExt cx="217401" cy="156029"/>
          </a:xfrm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 flipH="1">
            <a:off x="2986630" y="425998"/>
            <a:ext cx="452726" cy="324922"/>
            <a:chOff x="5980713" y="2489830"/>
            <a:chExt cx="217401" cy="156029"/>
          </a:xfrm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5980713" y="2489830"/>
              <a:ext cx="217401" cy="156029"/>
            </a:xfrm>
            <a:custGeom>
              <a:avLst/>
              <a:gdLst>
                <a:gd name="T0" fmla="*/ 627 w 627"/>
                <a:gd name="T1" fmla="*/ 111 h 449"/>
                <a:gd name="T2" fmla="*/ 418 w 627"/>
                <a:gd name="T3" fmla="*/ 111 h 449"/>
                <a:gd name="T4" fmla="*/ 402 w 627"/>
                <a:gd name="T5" fmla="*/ 86 h 449"/>
                <a:gd name="T6" fmla="*/ 362 w 627"/>
                <a:gd name="T7" fmla="*/ 46 h 449"/>
                <a:gd name="T8" fmla="*/ 313 w 627"/>
                <a:gd name="T9" fmla="*/ 17 h 449"/>
                <a:gd name="T10" fmla="*/ 255 w 627"/>
                <a:gd name="T11" fmla="*/ 1 h 449"/>
                <a:gd name="T12" fmla="*/ 225 w 627"/>
                <a:gd name="T13" fmla="*/ 0 h 449"/>
                <a:gd name="T14" fmla="*/ 202 w 627"/>
                <a:gd name="T15" fmla="*/ 1 h 449"/>
                <a:gd name="T16" fmla="*/ 157 w 627"/>
                <a:gd name="T17" fmla="*/ 10 h 449"/>
                <a:gd name="T18" fmla="*/ 117 w 627"/>
                <a:gd name="T19" fmla="*/ 27 h 449"/>
                <a:gd name="T20" fmla="*/ 82 w 627"/>
                <a:gd name="T21" fmla="*/ 50 h 449"/>
                <a:gd name="T22" fmla="*/ 51 w 627"/>
                <a:gd name="T23" fmla="*/ 82 h 449"/>
                <a:gd name="T24" fmla="*/ 28 w 627"/>
                <a:gd name="T25" fmla="*/ 116 h 449"/>
                <a:gd name="T26" fmla="*/ 10 w 627"/>
                <a:gd name="T27" fmla="*/ 157 h 449"/>
                <a:gd name="T28" fmla="*/ 2 w 627"/>
                <a:gd name="T29" fmla="*/ 201 h 449"/>
                <a:gd name="T30" fmla="*/ 0 w 627"/>
                <a:gd name="T31" fmla="*/ 224 h 449"/>
                <a:gd name="T32" fmla="*/ 2 w 627"/>
                <a:gd name="T33" fmla="*/ 247 h 449"/>
                <a:gd name="T34" fmla="*/ 10 w 627"/>
                <a:gd name="T35" fmla="*/ 291 h 449"/>
                <a:gd name="T36" fmla="*/ 28 w 627"/>
                <a:gd name="T37" fmla="*/ 331 h 449"/>
                <a:gd name="T38" fmla="*/ 51 w 627"/>
                <a:gd name="T39" fmla="*/ 367 h 449"/>
                <a:gd name="T40" fmla="*/ 82 w 627"/>
                <a:gd name="T41" fmla="*/ 397 h 449"/>
                <a:gd name="T42" fmla="*/ 117 w 627"/>
                <a:gd name="T43" fmla="*/ 422 h 449"/>
                <a:gd name="T44" fmla="*/ 157 w 627"/>
                <a:gd name="T45" fmla="*/ 439 h 449"/>
                <a:gd name="T46" fmla="*/ 202 w 627"/>
                <a:gd name="T47" fmla="*/ 448 h 449"/>
                <a:gd name="T48" fmla="*/ 225 w 627"/>
                <a:gd name="T49" fmla="*/ 449 h 449"/>
                <a:gd name="T50" fmla="*/ 255 w 627"/>
                <a:gd name="T51" fmla="*/ 448 h 449"/>
                <a:gd name="T52" fmla="*/ 313 w 627"/>
                <a:gd name="T53" fmla="*/ 432 h 449"/>
                <a:gd name="T54" fmla="*/ 362 w 627"/>
                <a:gd name="T55" fmla="*/ 403 h 449"/>
                <a:gd name="T56" fmla="*/ 402 w 627"/>
                <a:gd name="T57" fmla="*/ 361 h 449"/>
                <a:gd name="T58" fmla="*/ 418 w 627"/>
                <a:gd name="T59" fmla="*/ 338 h 449"/>
                <a:gd name="T60" fmla="*/ 627 w 627"/>
                <a:gd name="T61" fmla="*/ 338 h 449"/>
                <a:gd name="T62" fmla="*/ 627 w 627"/>
                <a:gd name="T63" fmla="*/ 111 h 449"/>
                <a:gd name="T64" fmla="*/ 627 w 627"/>
                <a:gd name="T65" fmla="*/ 111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7" h="449">
                  <a:moveTo>
                    <a:pt x="627" y="111"/>
                  </a:moveTo>
                  <a:lnTo>
                    <a:pt x="418" y="111"/>
                  </a:lnTo>
                  <a:lnTo>
                    <a:pt x="402" y="86"/>
                  </a:lnTo>
                  <a:lnTo>
                    <a:pt x="362" y="46"/>
                  </a:lnTo>
                  <a:lnTo>
                    <a:pt x="313" y="17"/>
                  </a:lnTo>
                  <a:lnTo>
                    <a:pt x="255" y="1"/>
                  </a:lnTo>
                  <a:lnTo>
                    <a:pt x="225" y="0"/>
                  </a:lnTo>
                  <a:lnTo>
                    <a:pt x="202" y="1"/>
                  </a:lnTo>
                  <a:lnTo>
                    <a:pt x="157" y="10"/>
                  </a:lnTo>
                  <a:lnTo>
                    <a:pt x="117" y="27"/>
                  </a:lnTo>
                  <a:lnTo>
                    <a:pt x="82" y="50"/>
                  </a:lnTo>
                  <a:lnTo>
                    <a:pt x="51" y="82"/>
                  </a:lnTo>
                  <a:lnTo>
                    <a:pt x="28" y="116"/>
                  </a:lnTo>
                  <a:lnTo>
                    <a:pt x="10" y="157"/>
                  </a:lnTo>
                  <a:lnTo>
                    <a:pt x="2" y="201"/>
                  </a:lnTo>
                  <a:lnTo>
                    <a:pt x="0" y="224"/>
                  </a:lnTo>
                  <a:lnTo>
                    <a:pt x="2" y="247"/>
                  </a:lnTo>
                  <a:lnTo>
                    <a:pt x="10" y="291"/>
                  </a:lnTo>
                  <a:lnTo>
                    <a:pt x="28" y="331"/>
                  </a:lnTo>
                  <a:lnTo>
                    <a:pt x="51" y="367"/>
                  </a:lnTo>
                  <a:lnTo>
                    <a:pt x="82" y="397"/>
                  </a:lnTo>
                  <a:lnTo>
                    <a:pt x="117" y="422"/>
                  </a:lnTo>
                  <a:lnTo>
                    <a:pt x="157" y="439"/>
                  </a:lnTo>
                  <a:lnTo>
                    <a:pt x="202" y="448"/>
                  </a:lnTo>
                  <a:lnTo>
                    <a:pt x="225" y="449"/>
                  </a:lnTo>
                  <a:lnTo>
                    <a:pt x="255" y="448"/>
                  </a:lnTo>
                  <a:lnTo>
                    <a:pt x="313" y="432"/>
                  </a:lnTo>
                  <a:lnTo>
                    <a:pt x="362" y="403"/>
                  </a:lnTo>
                  <a:lnTo>
                    <a:pt x="402" y="361"/>
                  </a:lnTo>
                  <a:lnTo>
                    <a:pt x="418" y="338"/>
                  </a:lnTo>
                  <a:lnTo>
                    <a:pt x="627" y="338"/>
                  </a:lnTo>
                  <a:lnTo>
                    <a:pt x="627" y="111"/>
                  </a:lnTo>
                  <a:lnTo>
                    <a:pt x="627" y="111"/>
                  </a:lnTo>
                  <a:close/>
                </a:path>
              </a:pathLst>
            </a:custGeom>
            <a:solidFill>
              <a:srgbClr val="59C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6023361" y="2537491"/>
              <a:ext cx="46809" cy="46809"/>
            </a:xfrm>
            <a:custGeom>
              <a:avLst/>
              <a:gdLst>
                <a:gd name="T0" fmla="*/ 67 w 136"/>
                <a:gd name="T1" fmla="*/ 0 h 135"/>
                <a:gd name="T2" fmla="*/ 82 w 136"/>
                <a:gd name="T3" fmla="*/ 0 h 135"/>
                <a:gd name="T4" fmla="*/ 106 w 136"/>
                <a:gd name="T5" fmla="*/ 11 h 135"/>
                <a:gd name="T6" fmla="*/ 125 w 136"/>
                <a:gd name="T7" fmla="*/ 29 h 135"/>
                <a:gd name="T8" fmla="*/ 135 w 136"/>
                <a:gd name="T9" fmla="*/ 53 h 135"/>
                <a:gd name="T10" fmla="*/ 136 w 136"/>
                <a:gd name="T11" fmla="*/ 68 h 135"/>
                <a:gd name="T12" fmla="*/ 135 w 136"/>
                <a:gd name="T13" fmla="*/ 82 h 135"/>
                <a:gd name="T14" fmla="*/ 125 w 136"/>
                <a:gd name="T15" fmla="*/ 105 h 135"/>
                <a:gd name="T16" fmla="*/ 106 w 136"/>
                <a:gd name="T17" fmla="*/ 124 h 135"/>
                <a:gd name="T18" fmla="*/ 82 w 136"/>
                <a:gd name="T19" fmla="*/ 134 h 135"/>
                <a:gd name="T20" fmla="*/ 67 w 136"/>
                <a:gd name="T21" fmla="*/ 135 h 135"/>
                <a:gd name="T22" fmla="*/ 54 w 136"/>
                <a:gd name="T23" fmla="*/ 134 h 135"/>
                <a:gd name="T24" fmla="*/ 30 w 136"/>
                <a:gd name="T25" fmla="*/ 124 h 135"/>
                <a:gd name="T26" fmla="*/ 11 w 136"/>
                <a:gd name="T27" fmla="*/ 105 h 135"/>
                <a:gd name="T28" fmla="*/ 1 w 136"/>
                <a:gd name="T29" fmla="*/ 82 h 135"/>
                <a:gd name="T30" fmla="*/ 0 w 136"/>
                <a:gd name="T31" fmla="*/ 68 h 135"/>
                <a:gd name="T32" fmla="*/ 1 w 136"/>
                <a:gd name="T33" fmla="*/ 53 h 135"/>
                <a:gd name="T34" fmla="*/ 11 w 136"/>
                <a:gd name="T35" fmla="*/ 29 h 135"/>
                <a:gd name="T36" fmla="*/ 30 w 136"/>
                <a:gd name="T37" fmla="*/ 11 h 135"/>
                <a:gd name="T38" fmla="*/ 54 w 136"/>
                <a:gd name="T39" fmla="*/ 0 h 135"/>
                <a:gd name="T40" fmla="*/ 67 w 136"/>
                <a:gd name="T4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5">
                  <a:moveTo>
                    <a:pt x="67" y="0"/>
                  </a:moveTo>
                  <a:lnTo>
                    <a:pt x="82" y="0"/>
                  </a:lnTo>
                  <a:lnTo>
                    <a:pt x="106" y="11"/>
                  </a:lnTo>
                  <a:lnTo>
                    <a:pt x="125" y="29"/>
                  </a:lnTo>
                  <a:lnTo>
                    <a:pt x="135" y="53"/>
                  </a:lnTo>
                  <a:lnTo>
                    <a:pt x="136" y="68"/>
                  </a:lnTo>
                  <a:lnTo>
                    <a:pt x="135" y="82"/>
                  </a:lnTo>
                  <a:lnTo>
                    <a:pt x="125" y="105"/>
                  </a:lnTo>
                  <a:lnTo>
                    <a:pt x="106" y="124"/>
                  </a:lnTo>
                  <a:lnTo>
                    <a:pt x="82" y="134"/>
                  </a:lnTo>
                  <a:lnTo>
                    <a:pt x="67" y="135"/>
                  </a:lnTo>
                  <a:lnTo>
                    <a:pt x="54" y="134"/>
                  </a:lnTo>
                  <a:lnTo>
                    <a:pt x="30" y="124"/>
                  </a:lnTo>
                  <a:lnTo>
                    <a:pt x="11" y="105"/>
                  </a:lnTo>
                  <a:lnTo>
                    <a:pt x="1" y="82"/>
                  </a:lnTo>
                  <a:lnTo>
                    <a:pt x="0" y="68"/>
                  </a:lnTo>
                  <a:lnTo>
                    <a:pt x="1" y="53"/>
                  </a:lnTo>
                  <a:lnTo>
                    <a:pt x="11" y="29"/>
                  </a:lnTo>
                  <a:lnTo>
                    <a:pt x="30" y="11"/>
                  </a:lnTo>
                  <a:lnTo>
                    <a:pt x="5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39A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3038934-ECE4-4A77-8A8C-592641477FCE}"/>
              </a:ext>
            </a:extLst>
          </p:cNvPr>
          <p:cNvSpPr/>
          <p:nvPr/>
        </p:nvSpPr>
        <p:spPr>
          <a:xfrm>
            <a:off x="65872" y="0"/>
            <a:ext cx="632484" cy="673140"/>
          </a:xfrm>
          <a:prstGeom prst="diamond">
            <a:avLst/>
          </a:prstGeom>
          <a:solidFill>
            <a:srgbClr val="59C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E17A58-972C-460B-9CB9-537E8C5653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4" y="162402"/>
            <a:ext cx="328921" cy="328921"/>
          </a:xfrm>
          <a:prstGeom prst="rect">
            <a:avLst/>
          </a:prstGeom>
        </p:spPr>
      </p:pic>
      <p:sp>
        <p:nvSpPr>
          <p:cNvPr id="18" name="모서리가 둥근 직사각형 32">
            <a:extLst>
              <a:ext uri="{FF2B5EF4-FFF2-40B4-BE49-F238E27FC236}">
                <a16:creationId xmlns:a16="http://schemas.microsoft.com/office/drawing/2014/main" id="{FCFBDA0E-0962-4C24-933D-DA7696099662}"/>
              </a:ext>
            </a:extLst>
          </p:cNvPr>
          <p:cNvSpPr/>
          <p:nvPr/>
        </p:nvSpPr>
        <p:spPr>
          <a:xfrm>
            <a:off x="1140175" y="1645714"/>
            <a:ext cx="10292505" cy="4786288"/>
          </a:xfrm>
          <a:prstGeom prst="roundRect">
            <a:avLst/>
          </a:prstGeom>
          <a:noFill/>
          <a:ln w="254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79177" y="1932394"/>
            <a:ext cx="9646023" cy="41468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43713-313B-463E-AA8D-CFD70F3E4EEA}"/>
              </a:ext>
            </a:extLst>
          </p:cNvPr>
          <p:cNvSpPr txBox="1"/>
          <p:nvPr/>
        </p:nvSpPr>
        <p:spPr>
          <a:xfrm>
            <a:off x="1707348" y="1878744"/>
            <a:ext cx="772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운영체제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1" dirty="0"/>
              <a:t>윈도우</a:t>
            </a:r>
            <a:r>
              <a:rPr lang="en-US" altLang="ko-KR" b="1" dirty="0"/>
              <a:t>10 64bit</a:t>
            </a:r>
          </a:p>
          <a:p>
            <a:endParaRPr lang="en-US" altLang="ko-KR" dirty="0">
              <a:latin typeface="+mj-lt"/>
            </a:endParaRPr>
          </a:p>
          <a:p>
            <a:r>
              <a:rPr lang="ko-KR" altLang="en-US" b="1" dirty="0">
                <a:latin typeface="+mj-lt"/>
              </a:rPr>
              <a:t>데이터 검증 </a:t>
            </a:r>
            <a:r>
              <a:rPr lang="en-US" altLang="ko-KR" b="1" dirty="0">
                <a:latin typeface="+mj-lt"/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DF6A2-7D50-42CB-902F-90E9A5B72D97}"/>
              </a:ext>
            </a:extLst>
          </p:cNvPr>
          <p:cNvSpPr txBox="1"/>
          <p:nvPr/>
        </p:nvSpPr>
        <p:spPr>
          <a:xfrm>
            <a:off x="1707348" y="3120347"/>
            <a:ext cx="8086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데이터 수집 </a:t>
            </a:r>
            <a:r>
              <a:rPr lang="en-US" altLang="ko-KR" b="1" dirty="0"/>
              <a:t>:  - </a:t>
            </a:r>
            <a:r>
              <a:rPr lang="ko-KR" altLang="en-US" b="1" dirty="0" err="1"/>
              <a:t>공공데이터</a:t>
            </a:r>
            <a:r>
              <a:rPr lang="en-US" altLang="ko-KR" b="1" dirty="0"/>
              <a:t>,</a:t>
            </a:r>
            <a:r>
              <a:rPr lang="ko-KR" altLang="en-US" b="1" dirty="0"/>
              <a:t> 기상자료개방포털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ko-KR" altLang="en-US" b="1" dirty="0" err="1"/>
              <a:t>에어코리아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 err="1"/>
              <a:t>정형데이터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                   - </a:t>
            </a:r>
            <a:r>
              <a:rPr lang="ko-KR" altLang="en-US" b="1" dirty="0"/>
              <a:t>네이버 뉴스</a:t>
            </a:r>
            <a:r>
              <a:rPr lang="en-US" altLang="ko-KR" b="1" dirty="0"/>
              <a:t>, </a:t>
            </a:r>
            <a:r>
              <a:rPr lang="ko-KR" altLang="en-US" b="1" dirty="0"/>
              <a:t>기상청 </a:t>
            </a:r>
            <a:r>
              <a:rPr lang="ko-KR" altLang="en-US" b="1" dirty="0" err="1"/>
              <a:t>데이터파싱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비정형데이터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ko-KR" altLang="en-US" b="1" dirty="0" err="1"/>
              <a:t>파싱</a:t>
            </a:r>
            <a:r>
              <a:rPr lang="ko-KR" altLang="en-US" b="1" dirty="0"/>
              <a:t> 및 </a:t>
            </a:r>
            <a:r>
              <a:rPr lang="en-US" altLang="ko-KR" b="1" dirty="0" err="1"/>
              <a:t>mysql</a:t>
            </a:r>
            <a:r>
              <a:rPr lang="ko-KR" altLang="en-US" b="1" dirty="0"/>
              <a:t>연동 </a:t>
            </a:r>
            <a:r>
              <a:rPr lang="en-US" altLang="ko-KR" b="1" dirty="0"/>
              <a:t>: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데이터 저장 </a:t>
            </a:r>
            <a:r>
              <a:rPr lang="en-US" altLang="ko-KR" b="1" dirty="0"/>
              <a:t>: 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웹 구현 </a:t>
            </a:r>
            <a:r>
              <a:rPr lang="en-US" altLang="ko-KR" b="1" dirty="0"/>
              <a:t>: </a:t>
            </a:r>
          </a:p>
          <a:p>
            <a:endParaRPr lang="en-US" altLang="ko-KR" b="1" dirty="0"/>
          </a:p>
        </p:txBody>
      </p:sp>
      <p:pic>
        <p:nvPicPr>
          <p:cNvPr id="24" name="Picture 4" descr="C:\Users\Administrator\Desktop\지빠귀\이미지\개발환경 이미지\mysql.jpg">
            <a:extLst>
              <a:ext uri="{FF2B5EF4-FFF2-40B4-BE49-F238E27FC236}">
                <a16:creationId xmlns:a16="http://schemas.microsoft.com/office/drawing/2014/main" id="{1B013220-26E8-4967-8BCE-51F9EF521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92678" y="4729710"/>
            <a:ext cx="1129120" cy="733722"/>
          </a:xfrm>
          <a:prstGeom prst="rect">
            <a:avLst/>
          </a:prstGeom>
          <a:noFill/>
        </p:spPr>
      </p:pic>
      <p:pic>
        <p:nvPicPr>
          <p:cNvPr id="26" name="Picture 2" descr="C:\Users\Administrator\Desktop\R1280x0.png">
            <a:extLst>
              <a:ext uri="{FF2B5EF4-FFF2-40B4-BE49-F238E27FC236}">
                <a16:creationId xmlns:a16="http://schemas.microsoft.com/office/drawing/2014/main" id="{810F09BE-D885-4A1F-8FA6-28BC7783B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805" y="2343247"/>
            <a:ext cx="1206449" cy="70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BD0A08-1F87-465A-948E-1A0398B90AF7}"/>
              </a:ext>
            </a:extLst>
          </p:cNvPr>
          <p:cNvSpPr txBox="1"/>
          <p:nvPr/>
        </p:nvSpPr>
        <p:spPr>
          <a:xfrm>
            <a:off x="4508254" y="2435036"/>
            <a:ext cx="49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천식질병이</a:t>
            </a:r>
            <a:r>
              <a:rPr lang="ko-KR" altLang="en-US" dirty="0"/>
              <a:t>  </a:t>
            </a:r>
            <a:r>
              <a:rPr lang="ko-KR" altLang="en-US" b="1" dirty="0" err="1"/>
              <a:t>오존량에</a:t>
            </a:r>
            <a:r>
              <a:rPr lang="ko-KR" altLang="en-US" b="1" dirty="0"/>
              <a:t> 따른 환자 수 변화 확인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5004555-57D4-47EC-818F-860857AA6E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809518" y="5537670"/>
            <a:ext cx="1047720" cy="72758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EED67E0-2F27-4972-B325-1C498469C6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28" y="3990232"/>
            <a:ext cx="1255868" cy="66524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869F3D7-F91C-4B0D-A899-0BEDF0D01733}"/>
              </a:ext>
            </a:extLst>
          </p:cNvPr>
          <p:cNvSpPr/>
          <p:nvPr/>
        </p:nvSpPr>
        <p:spPr>
          <a:xfrm>
            <a:off x="3479775" y="26557"/>
            <a:ext cx="4286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 smtClean="0">
                <a:solidFill>
                  <a:schemeClr val="accent2"/>
                </a:solidFill>
              </a:rPr>
              <a:t>전국 시도별 천식 위험지수 알림 서비스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88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4814</Words>
  <Application>Microsoft Office PowerPoint</Application>
  <PresentationFormat>와이드스크린</PresentationFormat>
  <Paragraphs>919</Paragraphs>
  <Slides>60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4" baseType="lpstr">
      <vt:lpstr>맑은 고딕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임정준 임정준</cp:lastModifiedBy>
  <cp:revision>1120</cp:revision>
  <dcterms:created xsi:type="dcterms:W3CDTF">2018-08-02T07:05:36Z</dcterms:created>
  <dcterms:modified xsi:type="dcterms:W3CDTF">2019-05-15T11:50:21Z</dcterms:modified>
  <cp:version>1000.0000.01</cp:version>
</cp:coreProperties>
</file>